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27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260.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tags/tag1.xml" ContentType="application/vnd.openxmlformats-officedocument.presentationml.tags+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ags/tag3.xml" ContentType="application/vnd.openxmlformats-officedocument.presentationml.tags+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Lst>
  <p:notesMasterIdLst>
    <p:notesMasterId r:id="rId47"/>
  </p:notesMasterIdLst>
  <p:sldIdLst>
    <p:sldId id="989" r:id="rId26"/>
    <p:sldId id="990" r:id="rId27"/>
    <p:sldId id="991" r:id="rId28"/>
    <p:sldId id="993" r:id="rId29"/>
    <p:sldId id="995" r:id="rId30"/>
    <p:sldId id="996" r:id="rId31"/>
    <p:sldId id="557" r:id="rId32"/>
    <p:sldId id="558" r:id="rId33"/>
    <p:sldId id="1017" r:id="rId34"/>
    <p:sldId id="560" r:id="rId35"/>
    <p:sldId id="1018" r:id="rId36"/>
    <p:sldId id="1019" r:id="rId37"/>
    <p:sldId id="1020" r:id="rId38"/>
    <p:sldId id="741" r:id="rId39"/>
    <p:sldId id="1004" r:id="rId40"/>
    <p:sldId id="1006" r:id="rId41"/>
    <p:sldId id="1007" r:id="rId42"/>
    <p:sldId id="1009" r:id="rId43"/>
    <p:sldId id="1030" r:id="rId44"/>
    <p:sldId id="1012" r:id="rId45"/>
    <p:sldId id="1008" r:id="rId46"/>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11111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11111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11111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11111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11111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11111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11111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11111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11111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4" d="100"/>
          <a:sy n="84" d="100"/>
        </p:scale>
        <p:origin x="-1152" y="-78"/>
      </p:cViewPr>
      <p:guideLst>
        <p:guide orient="horz" pos="2108"/>
        <p:guide pos="281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页眉占位符 26625"/>
          <p:cNvSpPr>
            <a:spLocks noGrp="1"/>
          </p:cNvSpPr>
          <p:nvPr>
            <p:ph type="hdr" sz="quarter"/>
          </p:nvPr>
        </p:nvSpPr>
        <p:spPr>
          <a:xfrm>
            <a:off x="0" y="0"/>
            <a:ext cx="2970213" cy="457200"/>
          </a:xfrm>
          <a:prstGeom prst="rect">
            <a:avLst/>
          </a:prstGeom>
          <a:noFill/>
          <a:ln w="9525">
            <a:noFill/>
            <a:miter/>
          </a:ln>
        </p:spPr>
        <p:txBody>
          <a:bodyPr anchor="t"/>
          <a:lstStyle/>
          <a:p>
            <a:pPr lvl="0" fontAlgn="base"/>
            <a:endParaRPr lang="zh-CN" altLang="en-US" sz="1200" strike="noStrike" noProof="1"/>
          </a:p>
        </p:txBody>
      </p:sp>
      <p:sp>
        <p:nvSpPr>
          <p:cNvPr id="26627" name="日期占位符 26626"/>
          <p:cNvSpPr>
            <a:spLocks noGrp="1"/>
          </p:cNvSpPr>
          <p:nvPr>
            <p:ph type="dt"/>
          </p:nvPr>
        </p:nvSpPr>
        <p:spPr>
          <a:xfrm>
            <a:off x="3883025" y="0"/>
            <a:ext cx="2973388" cy="457200"/>
          </a:xfrm>
          <a:prstGeom prst="rect">
            <a:avLst/>
          </a:prstGeom>
          <a:noFill/>
          <a:ln w="9525">
            <a:noFill/>
            <a:miter/>
          </a:ln>
        </p:spPr>
        <p:txBody>
          <a:bodyPr anchor="t"/>
          <a:lstStyle/>
          <a:p>
            <a:pPr lvl="0" algn="r" fontAlgn="base"/>
            <a:endParaRPr lang="en-US" altLang="x-none" sz="1200" strike="noStrike" noProof="1"/>
          </a:p>
        </p:txBody>
      </p:sp>
      <p:sp>
        <p:nvSpPr>
          <p:cNvPr id="26628" name="幻灯片图像占位符 26627"/>
          <p:cNvSpPr>
            <a:spLocks noGrp="1" noRot="1" noChangeAspect="1"/>
          </p:cNvSpPr>
          <p:nvPr>
            <p:ph type="sldImg"/>
          </p:nvPr>
        </p:nvSpPr>
        <p:spPr>
          <a:xfrm>
            <a:off x="1143000" y="685800"/>
            <a:ext cx="4572000" cy="3429000"/>
          </a:xfrm>
          <a:prstGeom prst="rect">
            <a:avLst/>
          </a:prstGeom>
          <a:noFill/>
          <a:ln w="9525">
            <a:noFill/>
          </a:ln>
        </p:spPr>
      </p:sp>
      <p:sp>
        <p:nvSpPr>
          <p:cNvPr id="26629" name="文本占位符 26628"/>
          <p:cNvSpPr>
            <a:spLocks noGrp="1" noRot="1"/>
          </p:cNvSpPr>
          <p:nvPr>
            <p:ph type="body" sz="quarter"/>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indent="0"/>
            <a:r>
              <a:rPr lang="zh-CN" altLang="en-US" dirty="0"/>
              <a:t>第二级</a:t>
            </a:r>
          </a:p>
          <a:p>
            <a:pPr lvl="2" indent="0"/>
            <a:r>
              <a:rPr lang="zh-CN" altLang="en-US" dirty="0"/>
              <a:t>第三级</a:t>
            </a:r>
          </a:p>
          <a:p>
            <a:pPr lvl="3" indent="0"/>
            <a:r>
              <a:rPr lang="zh-CN" altLang="en-US" dirty="0"/>
              <a:t>第四级</a:t>
            </a:r>
          </a:p>
          <a:p>
            <a:pPr lvl="4" indent="0"/>
            <a:r>
              <a:rPr lang="zh-CN" altLang="en-US" dirty="0"/>
              <a:t>第五级</a:t>
            </a:r>
          </a:p>
        </p:txBody>
      </p:sp>
      <p:sp>
        <p:nvSpPr>
          <p:cNvPr id="26630" name="页脚占位符 26629"/>
          <p:cNvSpPr>
            <a:spLocks noGrp="1"/>
          </p:cNvSpPr>
          <p:nvPr>
            <p:ph type="ftr" sz="quarter"/>
          </p:nvPr>
        </p:nvSpPr>
        <p:spPr>
          <a:xfrm>
            <a:off x="0" y="8685213"/>
            <a:ext cx="2970213" cy="457200"/>
          </a:xfrm>
          <a:prstGeom prst="rect">
            <a:avLst/>
          </a:prstGeom>
          <a:noFill/>
          <a:ln w="9525">
            <a:noFill/>
            <a:miter/>
          </a:ln>
        </p:spPr>
        <p:txBody>
          <a:bodyPr anchor="b"/>
          <a:lstStyle/>
          <a:p>
            <a:pPr lvl="0" fontAlgn="base"/>
            <a:endParaRPr lang="en-US" altLang="x-none" sz="1200" strike="noStrike" noProof="1"/>
          </a:p>
        </p:txBody>
      </p:sp>
      <p:sp>
        <p:nvSpPr>
          <p:cNvPr id="26631" name="灯片编号占位符 26630"/>
          <p:cNvSpPr>
            <a:spLocks noGrp="1"/>
          </p:cNvSpPr>
          <p:nvPr>
            <p:ph type="sldNum" sz="quarter"/>
          </p:nvPr>
        </p:nvSpPr>
        <p:spPr>
          <a:xfrm>
            <a:off x="3883025" y="8685213"/>
            <a:ext cx="2973388" cy="457200"/>
          </a:xfrm>
          <a:prstGeom prst="rect">
            <a:avLst/>
          </a:prstGeom>
          <a:noFill/>
          <a:ln w="9525">
            <a:noFill/>
            <a:miter/>
          </a:ln>
        </p:spPr>
        <p:txBody>
          <a:bodyPr anchor="b"/>
          <a:lstStyle/>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pPr lvl="0" algn="r" fontAlgn="base"/>
              <a:t>‹#›</a:t>
            </a:fld>
            <a:endParaRPr lang="en-US" altLang="x-none"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0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61104" cy="58801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0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61104" cy="58801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60350"/>
            <a:ext cx="2060178" cy="58658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60350"/>
            <a:ext cx="6061104" cy="5865813"/>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60350"/>
            <a:ext cx="2060178" cy="58658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60350"/>
            <a:ext cx="6061104" cy="5865813"/>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60350"/>
            <a:ext cx="2060178" cy="58658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60350"/>
            <a:ext cx="6061104" cy="5865813"/>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60350"/>
            <a:ext cx="2060178" cy="58658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60350"/>
            <a:ext cx="6061104" cy="5865813"/>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0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61104" cy="58801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60350"/>
            <a:ext cx="2060178" cy="58658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60350"/>
            <a:ext cx="6061104" cy="5865813"/>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01625" y="1600200"/>
            <a:ext cx="4184968" cy="44989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7408" y="1600200"/>
            <a:ext cx="4184968" cy="44989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228600"/>
            <a:ext cx="2135188" cy="5870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1625" y="228600"/>
            <a:ext cx="6281784" cy="587057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01625" y="1600200"/>
            <a:ext cx="4184968" cy="44989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7408" y="1600200"/>
            <a:ext cx="4184968" cy="44989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228600"/>
            <a:ext cx="2135188" cy="5870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1625" y="228600"/>
            <a:ext cx="6281784" cy="587057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9438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260350"/>
            <a:ext cx="6052930" cy="5894388"/>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0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61104" cy="58801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0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61104" cy="58801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0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61104" cy="58801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0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61104" cy="58801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4.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5.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6.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7.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8.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9.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0.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22.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3.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24.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2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图片 1025" descr="图片10"/>
          <p:cNvPicPr>
            <a:picLocks noChangeAspect="1"/>
          </p:cNvPicPr>
          <p:nvPr/>
        </p:nvPicPr>
        <p:blipFill>
          <a:blip r:embed="rId13"/>
          <a:stretch>
            <a:fillRect/>
          </a:stretch>
        </p:blipFill>
        <p:spPr>
          <a:xfrm>
            <a:off x="0" y="0"/>
            <a:ext cx="9144000" cy="6858000"/>
          </a:xfrm>
          <a:prstGeom prst="rect">
            <a:avLst/>
          </a:prstGeom>
          <a:noFill/>
          <a:ln w="9525">
            <a:noFill/>
          </a:ln>
        </p:spPr>
      </p:pic>
      <p:pic>
        <p:nvPicPr>
          <p:cNvPr id="1027" name="图片 1026" descr="图片9"/>
          <p:cNvPicPr>
            <a:picLocks noChangeAspect="1"/>
          </p:cNvPicPr>
          <p:nvPr/>
        </p:nvPicPr>
        <p:blipFill>
          <a:blip r:embed="rId14"/>
          <a:stretch>
            <a:fillRect/>
          </a:stretch>
        </p:blipFill>
        <p:spPr>
          <a:xfrm>
            <a:off x="0" y="0"/>
            <a:ext cx="9144000" cy="6858000"/>
          </a:xfrm>
          <a:prstGeom prst="rect">
            <a:avLst/>
          </a:prstGeom>
          <a:noFill/>
          <a:ln w="9525">
            <a:noFill/>
          </a:ln>
        </p:spPr>
      </p:pic>
      <p:sp>
        <p:nvSpPr>
          <p:cNvPr id="1028" name="标题 1027"/>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029" name="文本占位符 1028"/>
          <p:cNvSpPr>
            <a:spLocks noGrp="1"/>
          </p:cNvSpPr>
          <p:nvPr>
            <p:ph type="body"/>
          </p:nvPr>
        </p:nvSpPr>
        <p:spPr>
          <a:xfrm>
            <a:off x="468313" y="1628775"/>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030" name="日期占位符 1029"/>
          <p:cNvSpPr>
            <a:spLocks noGrp="1"/>
          </p:cNvSpPr>
          <p:nvPr>
            <p:ph type="dt" sz="half"/>
          </p:nvPr>
        </p:nvSpPr>
        <p:spPr>
          <a:xfrm>
            <a:off x="457200" y="6245225"/>
            <a:ext cx="2133600" cy="476250"/>
          </a:xfrm>
          <a:prstGeom prst="rect">
            <a:avLst/>
          </a:prstGeom>
          <a:noFill/>
          <a:ln w="9525">
            <a:noFill/>
            <a:miter/>
          </a:ln>
        </p:spPr>
        <p:txBody>
          <a:bodyPr anchor="t"/>
          <a:lstStyle>
            <a:lvl1pPr>
              <a:defRPr sz="1400"/>
            </a:lvl1pPr>
          </a:lstStyle>
          <a:p>
            <a:pPr lvl="0" fontAlgn="base"/>
            <a:endParaRPr lang="zh-CN" altLang="en-US" strike="noStrike" noProof="1"/>
          </a:p>
        </p:txBody>
      </p:sp>
      <p:sp>
        <p:nvSpPr>
          <p:cNvPr id="1031" name="页脚占位符 1030"/>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lvl1pPr>
          </a:lstStyle>
          <a:p>
            <a:pPr lvl="0" fontAlgn="base"/>
            <a:endParaRPr lang="zh-CN" altLang="en-US" strike="noStrike" noProof="1"/>
          </a:p>
        </p:txBody>
      </p:sp>
      <p:sp>
        <p:nvSpPr>
          <p:cNvPr id="1032" name="灯片编号占位符 1031"/>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图片 10241" descr="图片4"/>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0243" name="标题 1024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0244" name="文本占位符 10243"/>
          <p:cNvSpPr>
            <a:spLocks noGrp="1"/>
          </p:cNvSpPr>
          <p:nvPr>
            <p:ph type="body"/>
          </p:nvPr>
        </p:nvSpPr>
        <p:spPr>
          <a:xfrm>
            <a:off x="468313" y="1628775"/>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0245" name="日期占位符 10244"/>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0246" name="页脚占位符 10245"/>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0247" name="灯片编号占位符 10246"/>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图片 11265" descr="BBB"/>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1267" name="标题 11266"/>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1268" name="文本占位符 11267"/>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1269" name="日期占位符 11268"/>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1270" name="页脚占位符 11269"/>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1271" name="灯片编号占位符 11270"/>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图片 12289" descr="BBB3"/>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2291" name="标题 12290"/>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2292" name="文本占位符 12291"/>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2293" name="日期占位符 12292"/>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2294" name="页脚占位符 12293"/>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2295" name="灯片编号占位符 12294"/>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图片 13313" descr="BBB4"/>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3315" name="标题 13314"/>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3316" name="文本占位符 13315"/>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3317" name="日期占位符 13316"/>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3318" name="页脚占位符 13317"/>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3319" name="灯片编号占位符 13318"/>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图片 14337" descr="图片16副本t7hbui"/>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4339" name="标题 14338"/>
          <p:cNvSpPr>
            <a:spLocks noGrp="1"/>
          </p:cNvSpPr>
          <p:nvPr>
            <p:ph type="title"/>
          </p:nvPr>
        </p:nvSpPr>
        <p:spPr>
          <a:xfrm>
            <a:off x="468313" y="260350"/>
            <a:ext cx="8229600" cy="1143000"/>
          </a:xfrm>
          <a:prstGeom prst="rect">
            <a:avLst/>
          </a:prstGeom>
          <a:noFill/>
          <a:ln w="9525">
            <a:noFill/>
          </a:ln>
        </p:spPr>
        <p:txBody>
          <a:bodyPr anchor="ctr"/>
          <a:lstStyle/>
          <a:p>
            <a:pPr lvl="0"/>
            <a:r>
              <a:rPr lang="zh-CN" altLang="en-US"/>
              <a:t>单击此处编辑母版标题样式</a:t>
            </a:r>
          </a:p>
        </p:txBody>
      </p:sp>
      <p:sp>
        <p:nvSpPr>
          <p:cNvPr id="14340" name="文本占位符 14339"/>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4341" name="日期占位符 14340"/>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4342" name="页脚占位符 14341"/>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4343" name="灯片编号占位符 14342"/>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图片 15361" descr="BBB7"/>
          <p:cNvPicPr>
            <a:picLocks noChangeAspect="1"/>
          </p:cNvPicPr>
          <p:nvPr/>
        </p:nvPicPr>
        <p:blipFill>
          <a:blip r:embed="rId13"/>
          <a:stretch>
            <a:fillRect/>
          </a:stretch>
        </p:blipFill>
        <p:spPr>
          <a:xfrm>
            <a:off x="0" y="3175"/>
            <a:ext cx="9144000" cy="6851650"/>
          </a:xfrm>
          <a:prstGeom prst="rect">
            <a:avLst/>
          </a:prstGeom>
          <a:noFill/>
          <a:ln w="9525">
            <a:noFill/>
          </a:ln>
        </p:spPr>
      </p:pic>
      <p:sp>
        <p:nvSpPr>
          <p:cNvPr id="15363" name="标题 15362"/>
          <p:cNvSpPr>
            <a:spLocks noGrp="1"/>
          </p:cNvSpPr>
          <p:nvPr>
            <p:ph type="title"/>
          </p:nvPr>
        </p:nvSpPr>
        <p:spPr>
          <a:xfrm>
            <a:off x="468313" y="260350"/>
            <a:ext cx="8229600" cy="1143000"/>
          </a:xfrm>
          <a:prstGeom prst="rect">
            <a:avLst/>
          </a:prstGeom>
          <a:noFill/>
          <a:ln w="9525">
            <a:noFill/>
          </a:ln>
        </p:spPr>
        <p:txBody>
          <a:bodyPr anchor="ctr"/>
          <a:lstStyle/>
          <a:p>
            <a:pPr lvl="0"/>
            <a:r>
              <a:rPr lang="zh-CN" altLang="en-US"/>
              <a:t>单击此处编辑母版标题样式</a:t>
            </a:r>
          </a:p>
        </p:txBody>
      </p:sp>
      <p:sp>
        <p:nvSpPr>
          <p:cNvPr id="15364" name="文本占位符 15363"/>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5365" name="日期占位符 15364"/>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5366" name="页脚占位符 15365"/>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5367" name="灯片编号占位符 15366"/>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图片 16385" descr="BBB8"/>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6387" name="标题 16386"/>
          <p:cNvSpPr>
            <a:spLocks noGrp="1"/>
          </p:cNvSpPr>
          <p:nvPr>
            <p:ph type="title"/>
          </p:nvPr>
        </p:nvSpPr>
        <p:spPr>
          <a:xfrm>
            <a:off x="468313" y="260350"/>
            <a:ext cx="8229600" cy="1143000"/>
          </a:xfrm>
          <a:prstGeom prst="rect">
            <a:avLst/>
          </a:prstGeom>
          <a:noFill/>
          <a:ln w="9525">
            <a:noFill/>
          </a:ln>
        </p:spPr>
        <p:txBody>
          <a:bodyPr anchor="ctr"/>
          <a:lstStyle/>
          <a:p>
            <a:pPr lvl="0"/>
            <a:r>
              <a:rPr lang="zh-CN" altLang="en-US"/>
              <a:t>单击此处编辑母版标题样式</a:t>
            </a:r>
          </a:p>
        </p:txBody>
      </p:sp>
      <p:sp>
        <p:nvSpPr>
          <p:cNvPr id="16388" name="文本占位符 16387"/>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6389" name="日期占位符 16388"/>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6390" name="页脚占位符 16389"/>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6391" name="灯片编号占位符 16390"/>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图片 17409" descr="图片KHV副本"/>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7411" name="标题 17410"/>
          <p:cNvSpPr>
            <a:spLocks noGrp="1"/>
          </p:cNvSpPr>
          <p:nvPr>
            <p:ph type="title"/>
          </p:nvPr>
        </p:nvSpPr>
        <p:spPr>
          <a:xfrm>
            <a:off x="468313" y="260350"/>
            <a:ext cx="8229600" cy="1143000"/>
          </a:xfrm>
          <a:prstGeom prst="rect">
            <a:avLst/>
          </a:prstGeom>
          <a:noFill/>
          <a:ln w="9525">
            <a:noFill/>
          </a:ln>
        </p:spPr>
        <p:txBody>
          <a:bodyPr anchor="ctr"/>
          <a:lstStyle/>
          <a:p>
            <a:pPr lvl="0"/>
            <a:r>
              <a:rPr lang="zh-CN" altLang="en-US"/>
              <a:t>单击此处编辑母版标题样式</a:t>
            </a:r>
          </a:p>
        </p:txBody>
      </p:sp>
      <p:sp>
        <p:nvSpPr>
          <p:cNvPr id="17412" name="文本占位符 17411"/>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7413" name="日期占位符 17412"/>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7414" name="页脚占位符 17413"/>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7415" name="灯片编号占位符 17414"/>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图片 18433" descr="保健院"/>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8435" name="标题 18434"/>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8436" name="文本占位符 18435"/>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8437" name="日期占位符 18436"/>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8438" name="页脚占位符 18437"/>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8439" name="灯片编号占位符 18438"/>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图片 19457" descr="vuhihoi"/>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9459" name="标题 19458"/>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9460" name="文本占位符 19459"/>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9461" name="日期占位符 19460"/>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9462" name="页脚占位符 19461"/>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19463" name="灯片编号占位符 19462"/>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图片 2049" descr="fvvihui"/>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2051" name="标题 2050"/>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2052" name="文本占位符 2051"/>
          <p:cNvSpPr>
            <a:spLocks noGrp="1"/>
          </p:cNvSpPr>
          <p:nvPr>
            <p:ph type="body"/>
          </p:nvPr>
        </p:nvSpPr>
        <p:spPr>
          <a:xfrm>
            <a:off x="468313" y="1628775"/>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2053" name="日期占位符 2052"/>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054" name="页脚占位符 2053"/>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055" name="灯片编号占位符 2054"/>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图片 20481" descr="图片16副本try"/>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20483" name="标题 20482"/>
          <p:cNvSpPr>
            <a:spLocks noGrp="1"/>
          </p:cNvSpPr>
          <p:nvPr>
            <p:ph type="title"/>
          </p:nvPr>
        </p:nvSpPr>
        <p:spPr>
          <a:xfrm>
            <a:off x="468313" y="260350"/>
            <a:ext cx="8229600" cy="1143000"/>
          </a:xfrm>
          <a:prstGeom prst="rect">
            <a:avLst/>
          </a:prstGeom>
          <a:noFill/>
          <a:ln w="9525">
            <a:noFill/>
          </a:ln>
        </p:spPr>
        <p:txBody>
          <a:bodyPr anchor="ctr"/>
          <a:lstStyle/>
          <a:p>
            <a:pPr lvl="0"/>
            <a:r>
              <a:rPr lang="zh-CN" altLang="en-US"/>
              <a:t>单击此处编辑母版标题样式</a:t>
            </a:r>
          </a:p>
        </p:txBody>
      </p:sp>
      <p:sp>
        <p:nvSpPr>
          <p:cNvPr id="20484" name="文本占位符 20483"/>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20485" name="日期占位符 20484"/>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0486" name="页脚占位符 20485"/>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0487" name="灯片编号占位符 20486"/>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图片 21505" descr="BBB!)"/>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21507" name="标题 21506"/>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21508" name="文本占位符 21507"/>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21509" name="日期占位符 21508"/>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1510" name="页脚占位符 21509"/>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1511" name="灯片编号占位符 21510"/>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图片 22529" descr="BBB1"/>
          <p:cNvPicPr>
            <a:picLocks noChangeAspect="1"/>
          </p:cNvPicPr>
          <p:nvPr/>
        </p:nvPicPr>
        <p:blipFill>
          <a:blip r:embed="rId13"/>
          <a:stretch>
            <a:fillRect/>
          </a:stretch>
        </p:blipFill>
        <p:spPr>
          <a:xfrm>
            <a:off x="0" y="3175"/>
            <a:ext cx="9144000" cy="6851650"/>
          </a:xfrm>
          <a:prstGeom prst="rect">
            <a:avLst/>
          </a:prstGeom>
          <a:noFill/>
          <a:ln w="9525">
            <a:noFill/>
          </a:ln>
        </p:spPr>
      </p:pic>
      <p:sp>
        <p:nvSpPr>
          <p:cNvPr id="22531" name="标题 22530"/>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22532" name="文本占位符 22531"/>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22533" name="日期占位符 22532"/>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2534" name="页脚占位符 22533"/>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2535" name="灯片编号占位符 22534"/>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3554" name="标题 23553"/>
          <p:cNvSpPr>
            <a:spLocks noGrp="1" noRot="1"/>
          </p:cNvSpPr>
          <p:nvPr>
            <p:ph type="title"/>
          </p:nvPr>
        </p:nvSpPr>
        <p:spPr>
          <a:xfrm>
            <a:off x="301625" y="228600"/>
            <a:ext cx="8540750" cy="1143000"/>
          </a:xfrm>
          <a:prstGeom prst="rect">
            <a:avLst/>
          </a:prstGeom>
          <a:noFill/>
          <a:ln w="9525">
            <a:noFill/>
          </a:ln>
        </p:spPr>
        <p:txBody>
          <a:bodyPr anchor="ctr"/>
          <a:lstStyle/>
          <a:p>
            <a:pPr lvl="0"/>
            <a:r>
              <a:rPr lang="zh-CN" altLang="en-US"/>
              <a:t>单击此处编辑母版标题样式</a:t>
            </a:r>
          </a:p>
        </p:txBody>
      </p:sp>
      <p:sp>
        <p:nvSpPr>
          <p:cNvPr id="23555" name="文本占位符 23554"/>
          <p:cNvSpPr>
            <a:spLocks noGrp="1" noRot="1"/>
          </p:cNvSpPr>
          <p:nvPr>
            <p:ph type="body"/>
          </p:nvPr>
        </p:nvSpPr>
        <p:spPr>
          <a:xfrm>
            <a:off x="301625" y="1600200"/>
            <a:ext cx="8540750" cy="4498975"/>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23556" name="日期占位符 23555"/>
          <p:cNvSpPr>
            <a:spLocks noGrp="1"/>
          </p:cNvSpPr>
          <p:nvPr>
            <p:ph type="dt" sz="half"/>
          </p:nvPr>
        </p:nvSpPr>
        <p:spPr>
          <a:xfrm>
            <a:off x="301625" y="6245225"/>
            <a:ext cx="2289175"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3557" name="页脚占位符 23556"/>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3558" name="灯片编号占位符 23557"/>
          <p:cNvSpPr>
            <a:spLocks noGrp="1"/>
          </p:cNvSpPr>
          <p:nvPr>
            <p:ph type="sldNum" sz="quarter"/>
          </p:nvPr>
        </p:nvSpPr>
        <p:spPr>
          <a:xfrm>
            <a:off x="6553200" y="6245225"/>
            <a:ext cx="2289175"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pic>
        <p:nvPicPr>
          <p:cNvPr id="23559" name="图片 23558" descr="图片3"/>
          <p:cNvPicPr>
            <a:picLocks noChangeAspect="1"/>
          </p:cNvPicPr>
          <p:nvPr/>
        </p:nvPicPr>
        <p:blipFill>
          <a:blip r:embed="rId14"/>
          <a:stretch>
            <a:fillRect/>
          </a:stretch>
        </p:blipFill>
        <p:spPr>
          <a:xfrm>
            <a:off x="0" y="0"/>
            <a:ext cx="9167813" cy="6881813"/>
          </a:xfrm>
          <a:prstGeom prst="rect">
            <a:avLst/>
          </a:prstGeom>
          <a:noFill/>
          <a:ln w="57150" cap="flat" cmpd="sng">
            <a:solidFill>
              <a:srgbClr val="000000"/>
            </a:solidFill>
            <a:prstDash val="solid"/>
            <a:miter/>
            <a:headEnd type="none" w="med" len="med"/>
            <a:tailEnd type="none" w="med" len="med"/>
          </a:ln>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4578" name="图片 24577" descr="模版 -2 拷贝"/>
          <p:cNvPicPr>
            <a:picLocks noChangeAspect="1"/>
          </p:cNvPicPr>
          <p:nvPr/>
        </p:nvPicPr>
        <p:blipFill>
          <a:blip r:embed="rId14"/>
          <a:stretch>
            <a:fillRect/>
          </a:stretch>
        </p:blipFill>
        <p:spPr>
          <a:xfrm>
            <a:off x="0" y="0"/>
            <a:ext cx="9144000" cy="6858000"/>
          </a:xfrm>
          <a:prstGeom prst="rect">
            <a:avLst/>
          </a:prstGeom>
          <a:noFill/>
          <a:ln w="9525">
            <a:noFill/>
          </a:ln>
        </p:spPr>
      </p:pic>
      <p:sp>
        <p:nvSpPr>
          <p:cNvPr id="24579" name="标题 24578"/>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24580" name="文本占位符 24579"/>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24581" name="日期占位符 24580"/>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4582" name="页脚占位符 24581"/>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4583" name="灯片编号占位符 24582"/>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5602" name="标题 25601"/>
          <p:cNvSpPr>
            <a:spLocks noGrp="1" noRot="1"/>
          </p:cNvSpPr>
          <p:nvPr>
            <p:ph type="title"/>
          </p:nvPr>
        </p:nvSpPr>
        <p:spPr>
          <a:xfrm>
            <a:off x="301625" y="228600"/>
            <a:ext cx="8540750" cy="1143000"/>
          </a:xfrm>
          <a:prstGeom prst="rect">
            <a:avLst/>
          </a:prstGeom>
          <a:noFill/>
          <a:ln w="9525">
            <a:noFill/>
          </a:ln>
        </p:spPr>
        <p:txBody>
          <a:bodyPr anchor="ctr"/>
          <a:lstStyle/>
          <a:p>
            <a:pPr lvl="0"/>
            <a:r>
              <a:rPr lang="zh-CN" altLang="en-US"/>
              <a:t>单击此处编辑母版标题样式</a:t>
            </a:r>
          </a:p>
        </p:txBody>
      </p:sp>
      <p:sp>
        <p:nvSpPr>
          <p:cNvPr id="25603" name="文本占位符 25602"/>
          <p:cNvSpPr>
            <a:spLocks noGrp="1" noRot="1"/>
          </p:cNvSpPr>
          <p:nvPr>
            <p:ph type="body"/>
          </p:nvPr>
        </p:nvSpPr>
        <p:spPr>
          <a:xfrm>
            <a:off x="301625" y="1600200"/>
            <a:ext cx="8540750" cy="4498975"/>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25604" name="日期占位符 25603"/>
          <p:cNvSpPr>
            <a:spLocks noGrp="1"/>
          </p:cNvSpPr>
          <p:nvPr>
            <p:ph type="dt" sz="half"/>
          </p:nvPr>
        </p:nvSpPr>
        <p:spPr>
          <a:xfrm>
            <a:off x="301625" y="6245225"/>
            <a:ext cx="2289175"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5605" name="页脚占位符 25604"/>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5606" name="灯片编号占位符 25605"/>
          <p:cNvSpPr>
            <a:spLocks noGrp="1"/>
          </p:cNvSpPr>
          <p:nvPr>
            <p:ph type="sldNum" sz="quarter"/>
          </p:nvPr>
        </p:nvSpPr>
        <p:spPr>
          <a:xfrm>
            <a:off x="6553200" y="6245225"/>
            <a:ext cx="2289175"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pic>
        <p:nvPicPr>
          <p:cNvPr id="25607" name="图片 25606" descr="图片3"/>
          <p:cNvPicPr>
            <a:picLocks noChangeAspect="1"/>
          </p:cNvPicPr>
          <p:nvPr/>
        </p:nvPicPr>
        <p:blipFill>
          <a:blip r:embed="rId14"/>
          <a:stretch>
            <a:fillRect/>
          </a:stretch>
        </p:blipFill>
        <p:spPr>
          <a:xfrm>
            <a:off x="0" y="0"/>
            <a:ext cx="9167813" cy="6881813"/>
          </a:xfrm>
          <a:prstGeom prst="rect">
            <a:avLst/>
          </a:prstGeom>
          <a:noFill/>
          <a:ln w="57150" cap="flat" cmpd="sng">
            <a:solidFill>
              <a:srgbClr val="000000"/>
            </a:solidFill>
            <a:prstDash val="solid"/>
            <a:miter/>
            <a:headEnd type="none" w="med" len="med"/>
            <a:tailEnd type="none" w="med" len="med"/>
          </a:ln>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lr>
          <a:schemeClr val="tx2"/>
        </a:buClr>
        <a:buSzPct val="90000"/>
        <a:buFont typeface="Wingdings 2" panose="05020102010507070707"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图片 3073" descr="图片12"/>
          <p:cNvPicPr>
            <a:picLocks noChangeAspect="1"/>
          </p:cNvPicPr>
          <p:nvPr/>
        </p:nvPicPr>
        <p:blipFill>
          <a:blip r:embed="rId13"/>
          <a:stretch>
            <a:fillRect/>
          </a:stretch>
        </p:blipFill>
        <p:spPr>
          <a:xfrm>
            <a:off x="0" y="3175"/>
            <a:ext cx="9144000" cy="6851650"/>
          </a:xfrm>
          <a:prstGeom prst="rect">
            <a:avLst/>
          </a:prstGeom>
          <a:noFill/>
          <a:ln w="9525">
            <a:noFill/>
          </a:ln>
        </p:spPr>
      </p:pic>
      <p:sp>
        <p:nvSpPr>
          <p:cNvPr id="3075" name="标题 3074"/>
          <p:cNvSpPr>
            <a:spLocks noGrp="1"/>
          </p:cNvSpPr>
          <p:nvPr>
            <p:ph type="title"/>
          </p:nvPr>
        </p:nvSpPr>
        <p:spPr>
          <a:xfrm>
            <a:off x="468313" y="260350"/>
            <a:ext cx="8229600" cy="1143000"/>
          </a:xfrm>
          <a:prstGeom prst="rect">
            <a:avLst/>
          </a:prstGeom>
          <a:noFill/>
          <a:ln w="9525">
            <a:noFill/>
          </a:ln>
        </p:spPr>
        <p:txBody>
          <a:bodyPr anchor="ctr"/>
          <a:lstStyle/>
          <a:p>
            <a:pPr lvl="0"/>
            <a:r>
              <a:rPr lang="zh-CN" altLang="en-US"/>
              <a:t>单击此处编辑母版标题样式</a:t>
            </a:r>
          </a:p>
        </p:txBody>
      </p:sp>
      <p:sp>
        <p:nvSpPr>
          <p:cNvPr id="3076" name="文本占位符 3075"/>
          <p:cNvSpPr>
            <a:spLocks noGrp="1"/>
          </p:cNvSpPr>
          <p:nvPr>
            <p:ph type="body"/>
          </p:nvPr>
        </p:nvSpPr>
        <p:spPr>
          <a:xfrm>
            <a:off x="468313" y="1628775"/>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3077" name="日期占位符 3076"/>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3078" name="页脚占位符 3077"/>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3079" name="灯片编号占位符 3078"/>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图片 4097" descr="a1"/>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4099" name="标题 4098"/>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4100" name="文本占位符 4099"/>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101" name="日期占位符 4100"/>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4102" name="页脚占位符 4101"/>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4103" name="灯片编号占位符 4102"/>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图片 5121" descr="图片2"/>
          <p:cNvPicPr>
            <a:picLocks noChangeAspect="1"/>
          </p:cNvPicPr>
          <p:nvPr/>
        </p:nvPicPr>
        <p:blipFill>
          <a:blip r:embed="rId13"/>
          <a:stretch>
            <a:fillRect/>
          </a:stretch>
        </p:blipFill>
        <p:spPr>
          <a:xfrm>
            <a:off x="0" y="3175"/>
            <a:ext cx="9144000" cy="6851650"/>
          </a:xfrm>
          <a:prstGeom prst="rect">
            <a:avLst/>
          </a:prstGeom>
          <a:noFill/>
          <a:ln w="9525">
            <a:noFill/>
          </a:ln>
        </p:spPr>
      </p:pic>
      <p:sp>
        <p:nvSpPr>
          <p:cNvPr id="5123" name="标题 512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5124" name="文本占位符 5123"/>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5125" name="日期占位符 5124"/>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5126" name="页脚占位符 5125"/>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5127" name="灯片编号占位符 5126"/>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图片 6145" descr="图片5"/>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6147" name="标题 6146"/>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6148" name="文本占位符 6147"/>
          <p:cNvSpPr>
            <a:spLocks noGrp="1"/>
          </p:cNvSpPr>
          <p:nvPr>
            <p:ph type="body"/>
          </p:nvPr>
        </p:nvSpPr>
        <p:spPr>
          <a:xfrm>
            <a:off x="468313" y="1628775"/>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6149" name="日期占位符 6148"/>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6150" name="页脚占位符 6149"/>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6151" name="灯片编号占位符 6150"/>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图片 7169" descr="图片9"/>
          <p:cNvPicPr>
            <a:picLocks noChangeAspect="1"/>
          </p:cNvPicPr>
          <p:nvPr/>
        </p:nvPicPr>
        <p:blipFill>
          <a:blip r:embed="rId13"/>
          <a:stretch>
            <a:fillRect/>
          </a:stretch>
        </p:blipFill>
        <p:spPr>
          <a:xfrm>
            <a:off x="0" y="0"/>
            <a:ext cx="9144000" cy="6858000"/>
          </a:xfrm>
          <a:prstGeom prst="rect">
            <a:avLst/>
          </a:prstGeom>
          <a:noFill/>
          <a:ln w="9525">
            <a:noFill/>
          </a:ln>
        </p:spPr>
      </p:pic>
      <p:pic>
        <p:nvPicPr>
          <p:cNvPr id="7171" name="图片 7170" descr="图片8"/>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7172" name="标题 717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7173" name="文本占位符 7172"/>
          <p:cNvSpPr>
            <a:spLocks noGrp="1"/>
          </p:cNvSpPr>
          <p:nvPr>
            <p:ph type="body"/>
          </p:nvPr>
        </p:nvSpPr>
        <p:spPr>
          <a:xfrm>
            <a:off x="468313" y="1628775"/>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7174" name="日期占位符 7173"/>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7175" name="页脚占位符 7174"/>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7176" name="灯片编号占位符 7175"/>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图片 8193" descr="图片3"/>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8195" name="标题 8194"/>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8196" name="文本占位符 8195"/>
          <p:cNvSpPr>
            <a:spLocks noGrp="1"/>
          </p:cNvSpPr>
          <p:nvPr>
            <p:ph type="body"/>
          </p:nvPr>
        </p:nvSpPr>
        <p:spPr>
          <a:xfrm>
            <a:off x="468313" y="1628775"/>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8197" name="日期占位符 8196"/>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8198" name="页脚占位符 8197"/>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8199" name="灯片编号占位符 8198"/>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图片 9217" descr="mnjugb"/>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9219" name="标题 9218"/>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9220" name="文本占位符 9219"/>
          <p:cNvSpPr>
            <a:spLocks noGrp="1"/>
          </p:cNvSpPr>
          <p:nvPr>
            <p:ph type="body"/>
          </p:nvPr>
        </p:nvSpPr>
        <p:spPr>
          <a:xfrm>
            <a:off x="468313" y="1628775"/>
            <a:ext cx="8229600" cy="4525963"/>
          </a:xfrm>
          <a:prstGeom prst="rect">
            <a:avLst/>
          </a:prstGeom>
          <a:noFill/>
          <a:ln w="9525">
            <a:noFill/>
          </a:ln>
        </p:spPr>
        <p:txBody>
          <a:bodyPr anchor="t"/>
          <a:lstStyle/>
          <a:p>
            <a:pPr lvl="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9221" name="日期占位符 9220"/>
          <p:cNvSpPr>
            <a:spLocks noGrp="1"/>
          </p:cNvSpPr>
          <p:nvPr>
            <p:ph type="dt" sz="half"/>
          </p:nvPr>
        </p:nvSpPr>
        <p:spPr>
          <a:xfrm>
            <a:off x="457200" y="6245225"/>
            <a:ext cx="2133600" cy="476250"/>
          </a:xfrm>
          <a:prstGeom prst="rect">
            <a:avLst/>
          </a:prstGeom>
          <a:noFill/>
          <a:ln w="9525">
            <a:noFill/>
            <a:miter/>
          </a:ln>
        </p:spPr>
        <p:txBody>
          <a:bodyPr anchor="t"/>
          <a:lstStyle>
            <a:lvl1pP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9222" name="页脚占位符 9221"/>
          <p:cNvSpPr>
            <a:spLocks noGrp="1"/>
          </p:cNvSpPr>
          <p:nvPr>
            <p:ph type="ftr" sz="quarter"/>
          </p:nvPr>
        </p:nvSpPr>
        <p:spPr>
          <a:xfrm>
            <a:off x="3124200" y="6245225"/>
            <a:ext cx="2895600" cy="476250"/>
          </a:xfrm>
          <a:prstGeom prst="rect">
            <a:avLst/>
          </a:prstGeom>
          <a:noFill/>
          <a:ln w="9525">
            <a:noFill/>
            <a:miter/>
          </a:ln>
        </p:spPr>
        <p:txBody>
          <a:bodyPr anchor="t"/>
          <a:lstStyle>
            <a:lvl1pPr algn="ctr">
              <a:defRPr sz="1400">
                <a:solidFill>
                  <a:schemeClr val="tx1"/>
                </a:solidFill>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9223" name="灯片编号占位符 9222"/>
          <p:cNvSpPr>
            <a:spLocks noGrp="1"/>
          </p:cNvSpPr>
          <p:nvPr>
            <p:ph type="sldNum" sz="quarter"/>
          </p:nvPr>
        </p:nvSpPr>
        <p:spPr>
          <a:xfrm>
            <a:off x="6553200" y="6245225"/>
            <a:ext cx="2133600" cy="476250"/>
          </a:xfrm>
          <a:prstGeom prst="rect">
            <a:avLst/>
          </a:prstGeom>
          <a:noFill/>
          <a:ln w="9525">
            <a:noFill/>
            <a:miter/>
          </a:ln>
        </p:spPr>
        <p:txBody>
          <a:bodyPr anchor="t"/>
          <a:lstStyle>
            <a:lvl1pPr algn="r">
              <a:defRPr sz="1400">
                <a:solidFill>
                  <a:schemeClr val="tx1"/>
                </a:solidFill>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rgbClr val="11111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9.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49.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49.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9.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9.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9.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28673"/>
          <p:cNvSpPr>
            <a:spLocks noGrp="1" noRot="1"/>
          </p:cNvSpPr>
          <p:nvPr>
            <p:ph type="title"/>
          </p:nvPr>
        </p:nvSpPr>
        <p:spPr>
          <a:xfrm>
            <a:off x="323850" y="1917700"/>
            <a:ext cx="8540750" cy="1143000"/>
          </a:xfrm>
        </p:spPr>
        <p:txBody>
          <a:bodyPr anchor="ctr"/>
          <a:lstStyle/>
          <a:p>
            <a:pPr lvl="0"/>
            <a:r>
              <a:rPr lang="zh-CN" altLang="en-US" sz="4000" b="1">
                <a:solidFill>
                  <a:srgbClr val="FF0000"/>
                </a:solidFill>
                <a:latin typeface="楷体" charset="-122"/>
                <a:ea typeface="楷体" charset="-122"/>
              </a:rPr>
              <a:t>南京师范大学自学考试“专接本”</a:t>
            </a:r>
            <a:br>
              <a:rPr lang="zh-CN" altLang="en-US" sz="4000" b="1">
                <a:solidFill>
                  <a:srgbClr val="FF0000"/>
                </a:solidFill>
                <a:latin typeface="楷体" charset="-122"/>
                <a:ea typeface="楷体" charset="-122"/>
              </a:rPr>
            </a:br>
            <a:r>
              <a:rPr lang="zh-CN" altLang="en-US" sz="4000" b="1">
                <a:solidFill>
                  <a:srgbClr val="FF0000"/>
                </a:solidFill>
                <a:latin typeface="楷体" charset="-122"/>
                <a:ea typeface="楷体" charset="-122"/>
              </a:rPr>
              <a:t>公共事业管理专业招生简章</a:t>
            </a:r>
          </a:p>
        </p:txBody>
      </p:sp>
      <p:sp>
        <p:nvSpPr>
          <p:cNvPr id="27650" name="文本占位符 28674"/>
          <p:cNvSpPr>
            <a:spLocks noGrp="1" noRot="1"/>
          </p:cNvSpPr>
          <p:nvPr>
            <p:ph idx="4294967295"/>
          </p:nvPr>
        </p:nvSpPr>
        <p:spPr>
          <a:xfrm>
            <a:off x="323850" y="4365625"/>
            <a:ext cx="8540750" cy="942975"/>
          </a:xfrm>
        </p:spPr>
        <p:txBody>
          <a:bodyPr anchor="t"/>
          <a:lstStyle/>
          <a:p>
            <a:pPr marL="1905" lvl="0" indent="-1905" algn="ctr">
              <a:lnSpc>
                <a:spcPct val="80000"/>
              </a:lnSpc>
              <a:buNone/>
            </a:pPr>
            <a:r>
              <a:rPr lang="zh-CN" altLang="en-US" b="1" dirty="0">
                <a:solidFill>
                  <a:schemeClr val="bg1"/>
                </a:solidFill>
                <a:latin typeface="楷体" charset="-122"/>
                <a:ea typeface="楷体" charset="-122"/>
              </a:rPr>
              <a:t>南京师范大学公共管理学院</a:t>
            </a:r>
          </a:p>
          <a:p>
            <a:pPr marL="1905" lvl="0" indent="-1905" algn="ctr">
              <a:lnSpc>
                <a:spcPct val="80000"/>
              </a:lnSpc>
              <a:buNone/>
            </a:pPr>
            <a:endParaRPr lang="en-US" sz="2400" b="1" dirty="0">
              <a:solidFill>
                <a:schemeClr val="bg1"/>
              </a:solidFill>
              <a:ea typeface="华文新魏" panose="020108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36865"/>
          <p:cNvSpPr>
            <a:spLocks noGrp="1" noRot="1"/>
          </p:cNvSpPr>
          <p:nvPr>
            <p:ph type="title"/>
          </p:nvPr>
        </p:nvSpPr>
        <p:spPr>
          <a:xfrm>
            <a:off x="323850" y="1125538"/>
            <a:ext cx="8540750" cy="392112"/>
          </a:xfrm>
        </p:spPr>
        <p:txBody>
          <a:bodyPr anchor="ctr"/>
          <a:lstStyle/>
          <a:p>
            <a:pPr lvl="0"/>
            <a:r>
              <a:rPr lang="zh-CN" altLang="en-US" sz="2200" b="1">
                <a:solidFill>
                  <a:srgbClr val="FF0000"/>
                </a:solidFill>
                <a:latin typeface="楷体" charset="-122"/>
                <a:ea typeface="楷体" charset="-122"/>
              </a:rPr>
              <a:t>四、公共事业管理专业 “专接本”对比</a:t>
            </a:r>
            <a:r>
              <a:rPr lang="en-US" altLang="zh-CN" sz="2200" b="1">
                <a:solidFill>
                  <a:srgbClr val="FF0000"/>
                </a:solidFill>
                <a:latin typeface="楷体" charset="-122"/>
                <a:ea typeface="楷体" charset="-122"/>
              </a:rPr>
              <a:t>“</a:t>
            </a:r>
            <a:r>
              <a:rPr lang="zh-CN" altLang="en-US" sz="2200" b="1">
                <a:solidFill>
                  <a:srgbClr val="FF0000"/>
                </a:solidFill>
                <a:latin typeface="楷体" charset="-122"/>
                <a:ea typeface="楷体" charset="-122"/>
              </a:rPr>
              <a:t>专转本</a:t>
            </a:r>
            <a:r>
              <a:rPr lang="en-US" altLang="zh-CN" sz="2200" b="1">
                <a:solidFill>
                  <a:srgbClr val="FF0000"/>
                </a:solidFill>
                <a:latin typeface="楷体" charset="-122"/>
                <a:ea typeface="楷体" charset="-122"/>
              </a:rPr>
              <a:t>”</a:t>
            </a:r>
            <a:r>
              <a:rPr lang="zh-CN" altLang="en-US" sz="2200" b="1">
                <a:solidFill>
                  <a:srgbClr val="FF0000"/>
                </a:solidFill>
                <a:latin typeface="楷体" charset="-122"/>
                <a:ea typeface="楷体" charset="-122"/>
              </a:rPr>
              <a:t>有哪些优势？</a:t>
            </a:r>
          </a:p>
        </p:txBody>
      </p:sp>
      <p:sp>
        <p:nvSpPr>
          <p:cNvPr id="35843" name="内容占位符 36866"/>
          <p:cNvSpPr>
            <a:spLocks noGrp="1" noRot="1"/>
          </p:cNvSpPr>
          <p:nvPr>
            <p:ph idx="4294967295"/>
          </p:nvPr>
        </p:nvSpPr>
        <p:spPr>
          <a:xfrm>
            <a:off x="743585" y="1701800"/>
            <a:ext cx="7551420" cy="4570730"/>
          </a:xfrm>
        </p:spPr>
        <p:txBody>
          <a:bodyPr anchor="t"/>
          <a:lstStyle/>
          <a:p>
            <a:pPr marL="1905" lvl="0" indent="-1905">
              <a:lnSpc>
                <a:spcPct val="150000"/>
              </a:lnSpc>
              <a:spcBef>
                <a:spcPts val="0"/>
              </a:spcBef>
              <a:buNone/>
            </a:pPr>
            <a:r>
              <a:rPr lang="zh-CN" altLang="en-US" sz="2400">
                <a:solidFill>
                  <a:srgbClr val="3366FF"/>
                </a:solidFill>
                <a:latin typeface="宋体" panose="02010600030101010101" pitchFamily="2" charset="-122"/>
                <a:ea typeface="宋体" panose="02010600030101010101" pitchFamily="2" charset="-122"/>
              </a:rPr>
              <a:t>①  </a:t>
            </a:r>
            <a:r>
              <a:rPr lang="zh-CN" altLang="en-US" sz="2400">
                <a:solidFill>
                  <a:srgbClr val="FF0000"/>
                </a:solidFill>
                <a:latin typeface="楷体" charset="-122"/>
                <a:ea typeface="楷体" charset="-122"/>
              </a:rPr>
              <a:t>专业就业前景广阔。</a:t>
            </a:r>
          </a:p>
          <a:p>
            <a:pPr marL="1905" lvl="0" indent="-1905">
              <a:lnSpc>
                <a:spcPct val="150000"/>
              </a:lnSpc>
              <a:spcBef>
                <a:spcPts val="0"/>
              </a:spcBef>
              <a:buNone/>
            </a:pPr>
            <a:r>
              <a:rPr lang="zh-CN" altLang="en-US" sz="2400">
                <a:solidFill>
                  <a:srgbClr val="FF0000"/>
                </a:solidFill>
                <a:latin typeface="楷体" charset="-122"/>
                <a:ea typeface="楷体" charset="-122"/>
              </a:rPr>
              <a:t>    </a:t>
            </a:r>
            <a:r>
              <a:rPr lang="zh-CN" altLang="en-US" sz="2400">
                <a:solidFill>
                  <a:srgbClr val="3366FF"/>
                </a:solidFill>
                <a:latin typeface="楷体" charset="-122"/>
                <a:ea typeface="楷体" charset="-122"/>
              </a:rPr>
              <a:t>我校公共事业管理专业“专接本”课程计划充分考虑到该学科的实用性，涉及物业管理、企业人力资源管理、国际市场营销、社区治理、行政管理、财务管理等，就业面极其广泛。而</a:t>
            </a:r>
            <a:r>
              <a:rPr lang="zh-CN" altLang="en-US" sz="2400">
                <a:solidFill>
                  <a:srgbClr val="3366FF"/>
                </a:solidFill>
                <a:latin typeface="楷体" charset="-122"/>
                <a:ea typeface="楷体" charset="-122"/>
                <a:sym typeface="+mn-ea"/>
              </a:rPr>
              <a:t>“专转本”选拔考试面向专科三年级在籍学生，专科学生所学专业必须满足本科接收院校专业招生要求。</a:t>
            </a:r>
            <a:endParaRPr lang="zh-CN" altLang="en-US" sz="2400" b="1">
              <a:solidFill>
                <a:srgbClr val="3366FF"/>
              </a:solidFill>
              <a:latin typeface="楷体_GB2312" panose="02010609030101010101" pitchFamily="1" charset="-122"/>
              <a:ea typeface="楷体_GB2312" panose="02010609030101010101" pitchFamily="1"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tsTypes="">
                                      <p:cBhvr>
                                        <p:cTn id="6" dur="2000" fill="hold"/>
                                        <p:tgtEl>
                                          <p:spTgt spid="3584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indefinite" fill="hold">
                                          <p:stCondLst>
                                            <p:cond delay="0"/>
                                          </p:stCondLst>
                                        </p:cTn>
                                        <p:tgtEl>
                                          <p:spTgt spid="35843">
                                            <p:txEl>
                                              <p:pRg st="0" end="0"/>
                                            </p:txEl>
                                          </p:spTgt>
                                        </p:tgtEl>
                                        <p:attrNameLst>
                                          <p:attrName>style.visibility</p:attrName>
                                        </p:attrNameLst>
                                      </p:cBhvr>
                                      <p:to>
                                        <p:strVal val="visible"/>
                                      </p:to>
                                    </p:set>
                                    <p:animEffect transition="in" filter="fade">
                                      <p:cBhvr>
                                        <p:cTn id="11" dur="1000">
                                          <p:stCondLst>
                                            <p:cond delay="0"/>
                                          </p:stCondLst>
                                        </p:cTn>
                                        <p:tgtEl>
                                          <p:spTgt spid="358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indefinite" fill="hold">
                                          <p:stCondLst>
                                            <p:cond delay="0"/>
                                          </p:stCondLst>
                                        </p:cTn>
                                        <p:tgtEl>
                                          <p:spTgt spid="35843">
                                            <p:txEl>
                                              <p:pRg st="1" end="1"/>
                                            </p:txEl>
                                          </p:spTgt>
                                        </p:tgtEl>
                                        <p:attrNameLst>
                                          <p:attrName>style.visibility</p:attrName>
                                        </p:attrNameLst>
                                      </p:cBhvr>
                                      <p:to>
                                        <p:strVal val="visible"/>
                                      </p:to>
                                    </p:set>
                                    <p:animEffect transition="in" filter="fade">
                                      <p:cBhvr>
                                        <p:cTn id="16" dur="1000">
                                          <p:stCondLst>
                                            <p:cond delay="0"/>
                                          </p:stCondLst>
                                        </p:cTn>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ldLvl="0"/>
      <p:bldP spid="358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内容占位符 36866"/>
          <p:cNvSpPr>
            <a:spLocks noGrp="1" noRot="1"/>
          </p:cNvSpPr>
          <p:nvPr>
            <p:ph idx="4294967295"/>
          </p:nvPr>
        </p:nvSpPr>
        <p:spPr>
          <a:xfrm>
            <a:off x="743585" y="1215390"/>
            <a:ext cx="7551420" cy="5057140"/>
          </a:xfrm>
        </p:spPr>
        <p:txBody>
          <a:bodyPr anchor="t"/>
          <a:lstStyle/>
          <a:p>
            <a:pPr marL="1905" lvl="0" indent="0">
              <a:lnSpc>
                <a:spcPct val="150000"/>
              </a:lnSpc>
              <a:spcBef>
                <a:spcPts val="0"/>
              </a:spcBef>
              <a:buNone/>
            </a:pPr>
            <a:r>
              <a:rPr lang="en-US" altLang="zh-CN" sz="2400">
                <a:solidFill>
                  <a:srgbClr val="3366FF"/>
                </a:solidFill>
                <a:latin typeface="宋体" panose="02010600030101010101" pitchFamily="2" charset="-122"/>
                <a:ea typeface="宋体" panose="02010600030101010101" pitchFamily="2" charset="-122"/>
              </a:rPr>
              <a:t>② </a:t>
            </a:r>
            <a:r>
              <a:rPr lang="en-US" altLang="zh-CN" sz="2400">
                <a:solidFill>
                  <a:srgbClr val="FF0000"/>
                </a:solidFill>
                <a:latin typeface="楷体" charset="-122"/>
                <a:ea typeface="楷体" charset="-122"/>
                <a:sym typeface="+mn-ea"/>
              </a:rPr>
              <a:t>“专接本”</a:t>
            </a:r>
            <a:r>
              <a:rPr lang="zh-CN" altLang="en-US" sz="2400">
                <a:solidFill>
                  <a:srgbClr val="FF0000"/>
                </a:solidFill>
                <a:latin typeface="楷体" charset="-122"/>
                <a:ea typeface="楷体" charset="-122"/>
                <a:sym typeface="+mn-ea"/>
              </a:rPr>
              <a:t>更</a:t>
            </a:r>
            <a:r>
              <a:rPr lang="en-US" altLang="zh-CN" sz="2400">
                <a:solidFill>
                  <a:srgbClr val="FF0000"/>
                </a:solidFill>
                <a:latin typeface="楷体" charset="-122"/>
                <a:ea typeface="楷体" charset="-122"/>
                <a:sym typeface="+mn-ea"/>
              </a:rPr>
              <a:t>节省时间</a:t>
            </a:r>
          </a:p>
          <a:p>
            <a:pPr lvl="0" indent="0" hangingPunct="0">
              <a:lnSpc>
                <a:spcPct val="150000"/>
              </a:lnSpc>
              <a:spcBef>
                <a:spcPts val="0"/>
              </a:spcBef>
              <a:buNone/>
            </a:pPr>
            <a:r>
              <a:rPr lang="zh-CN" altLang="en-US" sz="2400">
                <a:solidFill>
                  <a:srgbClr val="3366FF"/>
                </a:solidFill>
                <a:latin typeface="楷体" charset="-122"/>
                <a:ea typeface="楷体" charset="-122"/>
                <a:sym typeface="+mn-ea"/>
              </a:rPr>
              <a:t>   “专接本”：三年制的学生在二年级时参加报名，五年制学生在第四年级时参加报名，专业无限制，毕业时间为专科毕业后第一年。</a:t>
            </a:r>
            <a:endParaRPr lang="zh-CN" altLang="en-US" sz="2400" dirty="0">
              <a:solidFill>
                <a:schemeClr val="accent5">
                  <a:lumMod val="10000"/>
                </a:schemeClr>
              </a:solidFill>
              <a:latin typeface="楷体" charset="-122"/>
              <a:ea typeface="楷体" charset="-122"/>
              <a:sym typeface="+mn-ea"/>
            </a:endParaRPr>
          </a:p>
          <a:p>
            <a:pPr lvl="0" indent="0" hangingPunct="0">
              <a:lnSpc>
                <a:spcPct val="150000"/>
              </a:lnSpc>
              <a:spcBef>
                <a:spcPts val="0"/>
              </a:spcBef>
              <a:buNone/>
            </a:pPr>
            <a:r>
              <a:rPr lang="zh-CN" altLang="en-US" sz="2400">
                <a:solidFill>
                  <a:srgbClr val="3366FF"/>
                </a:solidFill>
                <a:latin typeface="楷体" charset="-122"/>
                <a:ea typeface="楷体" charset="-122"/>
                <a:sym typeface="+mn-ea"/>
              </a:rPr>
              <a:t>   “专转本”：“专转本”选拔考试面向专科三年级在籍学生，专科学生所学专业必须满足本科接收院校专业招生要求。毕业时间为专科毕业后第二年。</a:t>
            </a:r>
            <a:endParaRPr lang="zh-CN" altLang="en-US" sz="2400" dirty="0">
              <a:solidFill>
                <a:schemeClr val="accent5">
                  <a:lumMod val="10000"/>
                </a:schemeClr>
              </a:solidFill>
              <a:latin typeface="楷体" charset="-122"/>
              <a:ea typeface="楷体" charset="-122"/>
              <a:sym typeface="+mn-ea"/>
            </a:endParaRPr>
          </a:p>
          <a:p>
            <a:pPr lvl="0" indent="0" hangingPunct="0">
              <a:lnSpc>
                <a:spcPct val="150000"/>
              </a:lnSpc>
              <a:spcBef>
                <a:spcPts val="0"/>
              </a:spcBef>
              <a:buNone/>
            </a:pPr>
            <a:r>
              <a:rPr lang="zh-CN" altLang="en-US" sz="2000" dirty="0">
                <a:solidFill>
                  <a:srgbClr val="FF0000"/>
                </a:solidFill>
                <a:latin typeface="楷体" charset="-122"/>
                <a:ea typeface="楷体" charset="-122"/>
                <a:sym typeface="+mn-ea"/>
              </a:rPr>
              <a:t>注：</a:t>
            </a:r>
            <a:r>
              <a:rPr lang="en-US" altLang="zh-CN" sz="2000" dirty="0">
                <a:solidFill>
                  <a:srgbClr val="FF0000"/>
                </a:solidFill>
                <a:latin typeface="楷体" charset="-122"/>
                <a:ea typeface="楷体" charset="-122"/>
                <a:sym typeface="+mn-ea"/>
              </a:rPr>
              <a:t>“</a:t>
            </a:r>
            <a:r>
              <a:rPr lang="zh-CN" altLang="en-US" sz="2000" dirty="0">
                <a:solidFill>
                  <a:srgbClr val="FF0000"/>
                </a:solidFill>
                <a:latin typeface="楷体" charset="-122"/>
                <a:ea typeface="楷体" charset="-122"/>
                <a:sym typeface="+mn-ea"/>
              </a:rPr>
              <a:t>专接本</a:t>
            </a:r>
            <a:r>
              <a:rPr lang="en-US" altLang="zh-CN" sz="2000" dirty="0">
                <a:solidFill>
                  <a:srgbClr val="FF0000"/>
                </a:solidFill>
                <a:latin typeface="楷体" charset="-122"/>
                <a:ea typeface="楷体" charset="-122"/>
                <a:sym typeface="+mn-ea"/>
              </a:rPr>
              <a:t>”</a:t>
            </a:r>
            <a:r>
              <a:rPr lang="zh-CN" altLang="en-US" sz="2000" dirty="0">
                <a:solidFill>
                  <a:srgbClr val="FF0000"/>
                </a:solidFill>
                <a:latin typeface="楷体" charset="-122"/>
                <a:ea typeface="楷体" charset="-122"/>
                <a:sym typeface="+mn-ea"/>
              </a:rPr>
              <a:t>的学生也可以在专科第三年时报名参加</a:t>
            </a:r>
            <a:r>
              <a:rPr lang="en-US" altLang="zh-CN" sz="2000" dirty="0">
                <a:solidFill>
                  <a:srgbClr val="FF0000"/>
                </a:solidFill>
                <a:latin typeface="楷体" charset="-122"/>
                <a:ea typeface="楷体" charset="-122"/>
                <a:sym typeface="+mn-ea"/>
              </a:rPr>
              <a:t>“</a:t>
            </a:r>
            <a:r>
              <a:rPr lang="zh-CN" altLang="en-US" sz="2000" dirty="0">
                <a:solidFill>
                  <a:srgbClr val="FF0000"/>
                </a:solidFill>
                <a:latin typeface="楷体" charset="-122"/>
                <a:ea typeface="楷体" charset="-122"/>
                <a:sym typeface="+mn-ea"/>
              </a:rPr>
              <a:t>专转本</a:t>
            </a:r>
            <a:r>
              <a:rPr lang="en-US" altLang="zh-CN" sz="2000" dirty="0">
                <a:solidFill>
                  <a:srgbClr val="FF0000"/>
                </a:solidFill>
                <a:latin typeface="楷体" charset="-122"/>
                <a:ea typeface="楷体" charset="-122"/>
                <a:sym typeface="+mn-ea"/>
              </a:rPr>
              <a:t>”</a:t>
            </a:r>
            <a:r>
              <a:rPr lang="zh-CN" altLang="en-US" sz="2000" dirty="0">
                <a:solidFill>
                  <a:srgbClr val="FF0000"/>
                </a:solidFill>
                <a:latin typeface="楷体" charset="-122"/>
                <a:ea typeface="楷体" charset="-122"/>
                <a:sym typeface="+mn-ea"/>
              </a:rPr>
              <a:t>考试</a:t>
            </a:r>
          </a:p>
          <a:p>
            <a:pPr marL="0" lvl="0" indent="0" hangingPunct="0">
              <a:buNone/>
            </a:pPr>
            <a:endParaRPr lang="zh-CN" altLang="en-US" sz="2400">
              <a:solidFill>
                <a:srgbClr val="3366FF"/>
              </a:solidFill>
              <a:latin typeface="楷体" charset="-122"/>
              <a:ea typeface="楷体" charset="-122"/>
            </a:endParaRPr>
          </a:p>
          <a:p>
            <a:pPr marL="1905" lvl="0" indent="-1905">
              <a:lnSpc>
                <a:spcPct val="80000"/>
              </a:lnSpc>
              <a:buNone/>
            </a:pPr>
            <a:endParaRPr lang="zh-CN" altLang="en-US" sz="2400" b="1">
              <a:solidFill>
                <a:srgbClr val="3366FF"/>
              </a:solidFill>
              <a:latin typeface="楷体_GB2312" panose="02010609030101010101" pitchFamily="1" charset="-122"/>
              <a:ea typeface="楷体_GB2312" panose="02010609030101010101" pitchFamily="1"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indefinite" fill="hold">
                                          <p:stCondLst>
                                            <p:cond delay="0"/>
                                          </p:stCondLst>
                                        </p:cTn>
                                        <p:tgtEl>
                                          <p:spTgt spid="35843">
                                            <p:txEl>
                                              <p:pRg st="0" end="0"/>
                                            </p:txEl>
                                          </p:spTgt>
                                        </p:tgtEl>
                                        <p:attrNameLst>
                                          <p:attrName>style.visibility</p:attrName>
                                        </p:attrNameLst>
                                      </p:cBhvr>
                                      <p:to>
                                        <p:strVal val="visible"/>
                                      </p:to>
                                    </p:set>
                                    <p:animEffect transition="in" filter="fade">
                                      <p:cBhvr>
                                        <p:cTn id="7" dur="1000">
                                          <p:stCondLst>
                                            <p:cond delay="0"/>
                                          </p:stCondLst>
                                        </p:cTn>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indefinite" fill="hold">
                                          <p:stCondLst>
                                            <p:cond delay="0"/>
                                          </p:stCondLst>
                                        </p:cTn>
                                        <p:tgtEl>
                                          <p:spTgt spid="35843">
                                            <p:txEl>
                                              <p:pRg st="1" end="1"/>
                                            </p:txEl>
                                          </p:spTgt>
                                        </p:tgtEl>
                                        <p:attrNameLst>
                                          <p:attrName>style.visibility</p:attrName>
                                        </p:attrNameLst>
                                      </p:cBhvr>
                                      <p:to>
                                        <p:strVal val="visible"/>
                                      </p:to>
                                    </p:set>
                                    <p:animEffect transition="in" filter="fade">
                                      <p:cBhvr>
                                        <p:cTn id="12" dur="1000">
                                          <p:stCondLst>
                                            <p:cond delay="0"/>
                                          </p:stCondLst>
                                        </p:cTn>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indefinite" fill="hold">
                                          <p:stCondLst>
                                            <p:cond delay="0"/>
                                          </p:stCondLst>
                                        </p:cTn>
                                        <p:tgtEl>
                                          <p:spTgt spid="35843">
                                            <p:txEl>
                                              <p:pRg st="2" end="2"/>
                                            </p:txEl>
                                          </p:spTgt>
                                        </p:tgtEl>
                                        <p:attrNameLst>
                                          <p:attrName>style.visibility</p:attrName>
                                        </p:attrNameLst>
                                      </p:cBhvr>
                                      <p:to>
                                        <p:strVal val="visible"/>
                                      </p:to>
                                    </p:set>
                                    <p:animEffect transition="in" filter="fade">
                                      <p:cBhvr>
                                        <p:cTn id="17" dur="1000">
                                          <p:stCondLst>
                                            <p:cond delay="0"/>
                                          </p:stCondLst>
                                        </p:cTn>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indefinite" fill="hold">
                                          <p:stCondLst>
                                            <p:cond delay="0"/>
                                          </p:stCondLst>
                                        </p:cTn>
                                        <p:tgtEl>
                                          <p:spTgt spid="35843">
                                            <p:txEl>
                                              <p:pRg st="3" end="3"/>
                                            </p:txEl>
                                          </p:spTgt>
                                        </p:tgtEl>
                                        <p:attrNameLst>
                                          <p:attrName>style.visibility</p:attrName>
                                        </p:attrNameLst>
                                      </p:cBhvr>
                                      <p:to>
                                        <p:strVal val="visible"/>
                                      </p:to>
                                    </p:set>
                                    <p:animEffect transition="in" filter="fade">
                                      <p:cBhvr>
                                        <p:cTn id="22" dur="1000">
                                          <p:stCondLst>
                                            <p:cond delay="0"/>
                                          </p:stCondLst>
                                        </p:cTn>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内容占位符 36866"/>
          <p:cNvSpPr>
            <a:spLocks noGrp="1" noRot="1"/>
          </p:cNvSpPr>
          <p:nvPr>
            <p:ph idx="4294967295"/>
          </p:nvPr>
        </p:nvSpPr>
        <p:spPr>
          <a:xfrm>
            <a:off x="796290" y="1463675"/>
            <a:ext cx="7551420" cy="5057140"/>
          </a:xfrm>
        </p:spPr>
        <p:txBody>
          <a:bodyPr anchor="t"/>
          <a:lstStyle/>
          <a:p>
            <a:pPr marL="1905" lvl="0" indent="-1905">
              <a:lnSpc>
                <a:spcPct val="90000"/>
              </a:lnSpc>
              <a:buNone/>
            </a:pPr>
            <a:r>
              <a:rPr lang="en-US" altLang="zh-CN" sz="2400">
                <a:solidFill>
                  <a:srgbClr val="3366FF"/>
                </a:solidFill>
                <a:latin typeface="宋体" panose="02010600030101010101" pitchFamily="2" charset="-122"/>
                <a:ea typeface="宋体" panose="02010600030101010101" pitchFamily="2" charset="-122"/>
              </a:rPr>
              <a:t>③  </a:t>
            </a:r>
            <a:r>
              <a:rPr lang="zh-CN" altLang="en-US" sz="2400">
                <a:solidFill>
                  <a:srgbClr val="FF0000"/>
                </a:solidFill>
                <a:latin typeface="楷体" charset="-122"/>
                <a:ea typeface="楷体" charset="-122"/>
                <a:sym typeface="+mn-ea"/>
              </a:rPr>
              <a:t>学员毕业有保证。</a:t>
            </a:r>
          </a:p>
          <a:p>
            <a:pPr marL="1905" lvl="0" indent="-1905">
              <a:lnSpc>
                <a:spcPct val="150000"/>
              </a:lnSpc>
              <a:spcBef>
                <a:spcPts val="0"/>
              </a:spcBef>
              <a:buNone/>
            </a:pPr>
            <a:r>
              <a:rPr lang="zh-CN" altLang="en-US" sz="2400">
                <a:solidFill>
                  <a:srgbClr val="FF0000"/>
                </a:solidFill>
                <a:latin typeface="楷体" charset="-122"/>
                <a:ea typeface="楷体" charset="-122"/>
                <a:sym typeface="+mn-ea"/>
              </a:rPr>
              <a:t>    </a:t>
            </a:r>
            <a:r>
              <a:rPr lang="zh-CN" altLang="en-US" sz="2400">
                <a:solidFill>
                  <a:srgbClr val="3366FF"/>
                </a:solidFill>
                <a:latin typeface="楷体" charset="-122"/>
                <a:ea typeface="楷体" charset="-122"/>
                <a:sym typeface="+mn-ea"/>
              </a:rPr>
              <a:t>本专业在课程设置上充分考虑专业特点和学生实际情况设置了大量校考课程和自命题的主干课程，通过率极高，超过</a:t>
            </a:r>
            <a:r>
              <a:rPr lang="en-US" altLang="zh-CN" sz="2400">
                <a:solidFill>
                  <a:srgbClr val="3366FF"/>
                </a:solidFill>
                <a:latin typeface="楷体" charset="-122"/>
                <a:ea typeface="楷体" charset="-122"/>
                <a:sym typeface="+mn-ea"/>
              </a:rPr>
              <a:t>96%</a:t>
            </a:r>
            <a:r>
              <a:rPr lang="zh-CN" altLang="en-US" sz="2400">
                <a:solidFill>
                  <a:srgbClr val="3366FF"/>
                </a:solidFill>
                <a:latin typeface="楷体" charset="-122"/>
                <a:ea typeface="楷体" charset="-122"/>
                <a:sym typeface="+mn-ea"/>
              </a:rPr>
              <a:t>。而</a:t>
            </a:r>
            <a:r>
              <a:rPr lang="en-US" altLang="zh-CN" sz="2400">
                <a:solidFill>
                  <a:srgbClr val="3366FF"/>
                </a:solidFill>
                <a:latin typeface="楷体" charset="-122"/>
                <a:ea typeface="楷体" charset="-122"/>
                <a:sym typeface="+mn-ea"/>
              </a:rPr>
              <a:t>“</a:t>
            </a:r>
            <a:r>
              <a:rPr lang="zh-CN" altLang="en-US" sz="2400">
                <a:solidFill>
                  <a:srgbClr val="3366FF"/>
                </a:solidFill>
                <a:latin typeface="楷体" charset="-122"/>
                <a:ea typeface="楷体" charset="-122"/>
                <a:sym typeface="+mn-ea"/>
              </a:rPr>
              <a:t>专转本</a:t>
            </a:r>
            <a:r>
              <a:rPr lang="en-US" altLang="zh-CN" sz="2400">
                <a:solidFill>
                  <a:srgbClr val="3366FF"/>
                </a:solidFill>
                <a:latin typeface="楷体" charset="-122"/>
                <a:ea typeface="楷体" charset="-122"/>
                <a:sym typeface="+mn-ea"/>
              </a:rPr>
              <a:t>”</a:t>
            </a:r>
            <a:r>
              <a:rPr lang="zh-CN" altLang="en-US" sz="2400">
                <a:solidFill>
                  <a:srgbClr val="3366FF"/>
                </a:solidFill>
                <a:latin typeface="楷体" charset="-122"/>
                <a:ea typeface="楷体" charset="-122"/>
                <a:sym typeface="+mn-ea"/>
              </a:rPr>
              <a:t>录取率低于</a:t>
            </a:r>
            <a:r>
              <a:rPr lang="en-US" altLang="zh-CN" sz="2400">
                <a:solidFill>
                  <a:srgbClr val="3366FF"/>
                </a:solidFill>
                <a:latin typeface="楷体" charset="-122"/>
                <a:ea typeface="楷体" charset="-122"/>
                <a:sym typeface="+mn-ea"/>
              </a:rPr>
              <a:t>15%</a:t>
            </a:r>
            <a:r>
              <a:rPr lang="zh-CN" altLang="en-US" sz="2400">
                <a:solidFill>
                  <a:srgbClr val="3366FF"/>
                </a:solidFill>
                <a:latin typeface="楷体" charset="-122"/>
                <a:ea typeface="楷体" charset="-122"/>
                <a:sym typeface="+mn-ea"/>
              </a:rPr>
              <a:t>。</a:t>
            </a:r>
          </a:p>
          <a:p>
            <a:pPr marL="1905" lvl="0" indent="-1905">
              <a:lnSpc>
                <a:spcPct val="90000"/>
              </a:lnSpc>
              <a:buNone/>
            </a:pPr>
            <a:endParaRPr lang="zh-CN" altLang="en-US" sz="2400">
              <a:solidFill>
                <a:srgbClr val="3366FF"/>
              </a:solidFill>
              <a:latin typeface="楷体" charset="-122"/>
              <a:ea typeface="楷体" charset="-122"/>
              <a:sym typeface="+mn-ea"/>
            </a:endParaRPr>
          </a:p>
          <a:p>
            <a:pPr marL="1905" lvl="0" indent="-1905">
              <a:lnSpc>
                <a:spcPct val="80000"/>
              </a:lnSpc>
              <a:buNone/>
            </a:pPr>
            <a:endParaRPr lang="zh-CN" altLang="en-US" sz="2400" b="1">
              <a:solidFill>
                <a:srgbClr val="3366FF"/>
              </a:solidFill>
              <a:latin typeface="楷体_GB2312" panose="02010609030101010101" pitchFamily="1" charset="-122"/>
              <a:ea typeface="楷体_GB2312" panose="02010609030101010101" pitchFamily="1" charset="-122"/>
            </a:endParaRPr>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内容占位符 36866"/>
          <p:cNvSpPr>
            <a:spLocks noGrp="1" noRot="1"/>
          </p:cNvSpPr>
          <p:nvPr>
            <p:ph idx="4294967295"/>
          </p:nvPr>
        </p:nvSpPr>
        <p:spPr>
          <a:xfrm>
            <a:off x="743585" y="1215390"/>
            <a:ext cx="7551420" cy="5057140"/>
          </a:xfrm>
        </p:spPr>
        <p:txBody>
          <a:bodyPr anchor="t"/>
          <a:lstStyle/>
          <a:p>
            <a:pPr marL="1905" lvl="0" indent="-1905">
              <a:lnSpc>
                <a:spcPct val="150000"/>
              </a:lnSpc>
              <a:spcBef>
                <a:spcPts val="0"/>
              </a:spcBef>
              <a:buNone/>
            </a:pPr>
            <a:r>
              <a:rPr lang="en-US" altLang="zh-CN" sz="2400">
                <a:solidFill>
                  <a:srgbClr val="3366FF"/>
                </a:solidFill>
                <a:latin typeface="宋体" panose="02010600030101010101" pitchFamily="2" charset="-122"/>
                <a:ea typeface="宋体" panose="02010600030101010101" pitchFamily="2" charset="-122"/>
                <a:sym typeface="+mn-ea"/>
              </a:rPr>
              <a:t>④  </a:t>
            </a:r>
            <a:r>
              <a:rPr lang="zh-CN" altLang="en-US" sz="2400">
                <a:solidFill>
                  <a:srgbClr val="FF0000"/>
                </a:solidFill>
                <a:latin typeface="楷体" charset="-122"/>
                <a:ea typeface="楷体" charset="-122"/>
                <a:sym typeface="+mn-ea"/>
              </a:rPr>
              <a:t>文凭含金量高。</a:t>
            </a:r>
          </a:p>
          <a:p>
            <a:pPr marL="1905" lvl="0" indent="-1905">
              <a:lnSpc>
                <a:spcPct val="150000"/>
              </a:lnSpc>
              <a:spcBef>
                <a:spcPts val="0"/>
              </a:spcBef>
              <a:buNone/>
            </a:pPr>
            <a:r>
              <a:rPr lang="zh-CN" altLang="en-US" sz="2400">
                <a:solidFill>
                  <a:srgbClr val="3366FF"/>
                </a:solidFill>
                <a:latin typeface="楷体" charset="-122"/>
                <a:ea typeface="楷体" charset="-122"/>
                <a:sym typeface="+mn-ea"/>
              </a:rPr>
              <a:t>    毕业生符合条件者既可获得国家教育主管部门和南京师范大学合署印签的毕业证书，还可得到由南京师范大学颁发的学士学位证书，毕业文凭获得广泛的国际认可，文凭含金量高，“专接本”被称之为“专科生提升学历最便捷、最节省时间和金钱的途径”。</a:t>
            </a:r>
            <a:endParaRPr lang="zh-CN" altLang="en-US" sz="2400" b="1">
              <a:solidFill>
                <a:srgbClr val="3366FF"/>
              </a:solidFill>
              <a:latin typeface="楷体_GB2312" panose="02010609030101010101" pitchFamily="1" charset="-122"/>
              <a:ea typeface="楷体_GB2312" panose="02010609030101010101" pitchFamily="1" charset="-122"/>
            </a:endParaRP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40962"/>
          <p:cNvSpPr>
            <a:spLocks noGrp="1" noRot="1"/>
          </p:cNvSpPr>
          <p:nvPr>
            <p:ph type="title"/>
          </p:nvPr>
        </p:nvSpPr>
        <p:spPr>
          <a:xfrm>
            <a:off x="301625" y="836613"/>
            <a:ext cx="8540750" cy="936625"/>
          </a:xfrm>
        </p:spPr>
        <p:txBody>
          <a:bodyPr anchor="ctr"/>
          <a:lstStyle/>
          <a:p>
            <a:pPr lvl="0"/>
            <a:r>
              <a:rPr lang="zh-CN" altLang="en-US" sz="2800" b="1">
                <a:solidFill>
                  <a:schemeClr val="bg1"/>
                </a:solidFill>
                <a:latin typeface="楷体" charset="-122"/>
                <a:ea typeface="楷体" charset="-122"/>
              </a:rPr>
              <a:t>公共事业管理专业“专接本”课程设置</a:t>
            </a:r>
          </a:p>
        </p:txBody>
      </p:sp>
      <p:sp>
        <p:nvSpPr>
          <p:cNvPr id="39938" name="文本框 41016"/>
          <p:cNvSpPr txBox="1"/>
          <p:nvPr/>
        </p:nvSpPr>
        <p:spPr>
          <a:xfrm>
            <a:off x="871538" y="1879600"/>
            <a:ext cx="2011362" cy="457200"/>
          </a:xfrm>
          <a:prstGeom prst="rect">
            <a:avLst/>
          </a:prstGeom>
          <a:noFill/>
          <a:ln w="9525">
            <a:noFill/>
          </a:ln>
        </p:spPr>
        <p:txBody>
          <a:bodyPr wrap="none" anchor="t">
            <a:spAutoFit/>
          </a:bodyPr>
          <a:lstStyle/>
          <a:p>
            <a:pPr lvl="0" hangingPunct="0"/>
            <a:r>
              <a:rPr lang="zh-CN" altLang="en-US" sz="2400" b="1" dirty="0">
                <a:solidFill>
                  <a:srgbClr val="FF0000"/>
                </a:solidFill>
                <a:latin typeface="楷体" charset="-122"/>
                <a:ea typeface="楷体" charset="-122"/>
              </a:rPr>
              <a:t>一、沟通课程</a:t>
            </a:r>
          </a:p>
        </p:txBody>
      </p:sp>
      <p:graphicFrame>
        <p:nvGraphicFramePr>
          <p:cNvPr id="39940" name="表格 39939"/>
          <p:cNvGraphicFramePr/>
          <p:nvPr/>
        </p:nvGraphicFramePr>
        <p:xfrm>
          <a:off x="900113" y="2492375"/>
          <a:ext cx="7439025" cy="3100388"/>
        </p:xfrm>
        <a:graphic>
          <a:graphicData uri="http://schemas.openxmlformats.org/drawingml/2006/table">
            <a:tbl>
              <a:tblPr/>
              <a:tblGrid>
                <a:gridCol w="1174750"/>
                <a:gridCol w="739775"/>
                <a:gridCol w="2711450"/>
                <a:gridCol w="1219200"/>
                <a:gridCol w="1593850"/>
              </a:tblGrid>
              <a:tr h="587375">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课程类别</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序号</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课程名称</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sym typeface="宋体" panose="02010600030101010101" pitchFamily="2" charset="-122"/>
                        </a:rPr>
                        <a:t>备    注</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161616"/>
                          </a:solidFill>
                          <a:latin typeface="Arial" panose="020B0604020202020204" pitchFamily="34" charset="0"/>
                          <a:ea typeface="宋体" panose="02010600030101010101" pitchFamily="2" charset="-122"/>
                        </a:rPr>
                        <a:t>课程时间安排</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657225">
                <a:tc rowSpan="4">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sym typeface="Arial" panose="020B0604020202020204" pitchFamily="34" charset="0"/>
                        </a:rPr>
                        <a:t>沟通课程</a:t>
                      </a:r>
                    </a:p>
                  </a:txBody>
                  <a:tcPr marL="90170" marR="90170" marT="46990" marB="46990" vert="eaVert"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1</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马克思主义基本原理概论</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rowSpan="2">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dirty="0">
                          <a:solidFill>
                            <a:srgbClr val="000000"/>
                          </a:solidFill>
                          <a:latin typeface="Calibri" panose="020F0502020204030204" charset="0"/>
                          <a:ea typeface="宋体" panose="02010600030101010101" pitchFamily="2" charset="-122"/>
                          <a:sym typeface="宋体" panose="02010600030101010101" pitchFamily="2" charset="-122"/>
                        </a:rPr>
                        <a:t>校考成绩占100%。</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endParaRPr sz="1800" b="1">
                        <a:solidFill>
                          <a:srgbClr val="7030A0"/>
                        </a:solidFill>
                        <a:latin typeface="宋体" panose="02010600030101010101" pitchFamily="2" charset="-122"/>
                        <a:ea typeface="宋体" panose="02010600030101010101" pitchFamily="2" charset="-122"/>
                      </a:endParaRP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619125">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2</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中国近现代史纲要</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B w="12700" cap="flat" cmpd="sng">
                      <a:solidFill>
                        <a:srgbClr val="3366CC"/>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endParaRPr sz="1800" b="1">
                        <a:solidFill>
                          <a:srgbClr val="7030A0"/>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617538">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3</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zh-CN" altLang="en-US" sz="1800" b="1" dirty="0">
                          <a:solidFill>
                            <a:srgbClr val="000000"/>
                          </a:solidFill>
                          <a:latin typeface="Calibri" panose="020F0502020204030204" charset="0"/>
                          <a:ea typeface="宋体" panose="02010600030101010101" pitchFamily="2" charset="-122"/>
                        </a:rPr>
                        <a:t>英语（二）</a:t>
                      </a:r>
                      <a:r>
                        <a:rPr lang="en-US" altLang="x-none" sz="1800" b="1" dirty="0">
                          <a:solidFill>
                            <a:srgbClr val="000000"/>
                          </a:solidFill>
                          <a:latin typeface="Calibri" panose="020F0502020204030204" charset="0"/>
                          <a:ea typeface="宋体" panose="02010600030101010101" pitchFamily="2" charset="-122"/>
                        </a:rPr>
                        <a:t>◆</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rowSpan="2">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dirty="0">
                          <a:solidFill>
                            <a:srgbClr val="000000"/>
                          </a:solidFill>
                          <a:latin typeface="Calibri" panose="020F0502020204030204" charset="0"/>
                          <a:ea typeface="宋体" panose="02010600030101010101" pitchFamily="2" charset="-122"/>
                          <a:sym typeface="Arial" panose="020B0604020202020204" pitchFamily="34" charset="0"/>
                        </a:rPr>
                        <a:t>统考成绩占</a:t>
                      </a:r>
                      <a:r>
                        <a:rPr lang="en-US" altLang="x-none" sz="1800" b="1" dirty="0">
                          <a:solidFill>
                            <a:srgbClr val="000000"/>
                          </a:solidFill>
                          <a:latin typeface="Calibri" panose="020F0502020204030204" charset="0"/>
                          <a:ea typeface="宋体" panose="02010600030101010101" pitchFamily="2" charset="-122"/>
                          <a:sym typeface="Arial" panose="020B0604020202020204" pitchFamily="34" charset="0"/>
                        </a:rPr>
                        <a:t>60%</a:t>
                      </a:r>
                      <a:r>
                        <a:rPr lang="zh-CN" altLang="en-US" sz="1800" b="1" dirty="0">
                          <a:solidFill>
                            <a:srgbClr val="000000"/>
                          </a:solidFill>
                          <a:latin typeface="Calibri" panose="020F0502020204030204" charset="0"/>
                          <a:ea typeface="宋体" panose="02010600030101010101" pitchFamily="2" charset="-122"/>
                          <a:sym typeface="Arial" panose="020B0604020202020204" pitchFamily="34" charset="0"/>
                        </a:rPr>
                        <a:t>，校考成绩占</a:t>
                      </a:r>
                      <a:r>
                        <a:rPr lang="en-US" altLang="x-none" sz="1800" b="1" dirty="0">
                          <a:solidFill>
                            <a:srgbClr val="000000"/>
                          </a:solidFill>
                          <a:latin typeface="Calibri" panose="020F0502020204030204" charset="0"/>
                          <a:ea typeface="宋体" panose="02010600030101010101" pitchFamily="2" charset="-122"/>
                          <a:sym typeface="Arial" panose="020B0604020202020204" pitchFamily="34" charset="0"/>
                        </a:rPr>
                        <a:t>40%</a:t>
                      </a:r>
                      <a:r>
                        <a:rPr lang="zh-CN" altLang="en-US" sz="1800" b="1" dirty="0">
                          <a:solidFill>
                            <a:srgbClr val="000000"/>
                          </a:solidFill>
                          <a:latin typeface="Calibri" panose="020F0502020204030204" charset="0"/>
                          <a:ea typeface="宋体" panose="02010600030101010101" pitchFamily="2" charset="-122"/>
                          <a:sym typeface="Arial" panose="020B0604020202020204" pitchFamily="34" charset="0"/>
                        </a:rPr>
                        <a:t>。</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sym typeface="宋体" panose="02010600030101010101" pitchFamily="2" charset="-122"/>
                        </a:rPr>
                        <a:t>第二学期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619125">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B w="12700" cap="flat" cmpd="sng">
                      <a:solidFill>
                        <a:srgbClr val="3366CC"/>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4</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zh-CN" altLang="en-US" sz="1800" b="1" dirty="0">
                          <a:solidFill>
                            <a:srgbClr val="000000"/>
                          </a:solidFill>
                          <a:latin typeface="Calibri" panose="020F0502020204030204" charset="0"/>
                          <a:ea typeface="宋体" panose="02010600030101010101" pitchFamily="2" charset="-122"/>
                        </a:rPr>
                        <a:t>行政管理学</a:t>
                      </a:r>
                      <a:r>
                        <a:rPr lang="en-US" altLang="x-none" sz="1800" b="1" dirty="0">
                          <a:solidFill>
                            <a:srgbClr val="000000"/>
                          </a:solidFill>
                          <a:latin typeface="Calibri" panose="020F0502020204030204" charset="0"/>
                          <a:ea typeface="宋体" panose="02010600030101010101" pitchFamily="2" charset="-122"/>
                        </a:rPr>
                        <a:t>◆ </a:t>
                      </a:r>
                      <a:endParaRPr lang="en-US" altLang="x-none" sz="1800" b="1" dirty="0">
                        <a:solidFill>
                          <a:srgbClr val="000000"/>
                        </a:solidFill>
                        <a:latin typeface="Calibri" panose="020F0502020204030204" charset="0"/>
                        <a:ea typeface="宋体" panose="02010600030101010101" pitchFamily="2" charset="-122"/>
                        <a:sym typeface="宋体" panose="02010600030101010101" pitchFamily="2" charset="-122"/>
                      </a:endParaRP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B w="12700" cap="flat" cmpd="sng">
                      <a:solidFill>
                        <a:srgbClr val="3366CC"/>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sym typeface="宋体" panose="02010600030101010101" pitchFamily="2" charset="-122"/>
                        </a:rPr>
                        <a:t>第二学期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bl>
          </a:graphicData>
        </a:graphic>
      </p:graphicFrame>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文本框 41985"/>
          <p:cNvSpPr txBox="1"/>
          <p:nvPr/>
        </p:nvSpPr>
        <p:spPr>
          <a:xfrm>
            <a:off x="827088" y="1557338"/>
            <a:ext cx="2298700" cy="457200"/>
          </a:xfrm>
          <a:prstGeom prst="rect">
            <a:avLst/>
          </a:prstGeom>
          <a:noFill/>
          <a:ln w="9525">
            <a:noFill/>
          </a:ln>
        </p:spPr>
        <p:txBody>
          <a:bodyPr wrap="square" anchor="t">
            <a:spAutoFit/>
          </a:bodyPr>
          <a:lstStyle/>
          <a:p>
            <a:pPr lvl="0" hangingPunct="0"/>
            <a:r>
              <a:rPr lang="zh-CN" altLang="en-US" sz="2400" b="1" dirty="0">
                <a:solidFill>
                  <a:srgbClr val="FF0000"/>
                </a:solidFill>
                <a:latin typeface="楷体" charset="-122"/>
                <a:ea typeface="楷体" charset="-122"/>
              </a:rPr>
              <a:t>二、衔接课程</a:t>
            </a:r>
          </a:p>
        </p:txBody>
      </p:sp>
      <p:graphicFrame>
        <p:nvGraphicFramePr>
          <p:cNvPr id="40963" name="表格 40962"/>
          <p:cNvGraphicFramePr/>
          <p:nvPr/>
        </p:nvGraphicFramePr>
        <p:xfrm>
          <a:off x="828675" y="2492375"/>
          <a:ext cx="7439025" cy="2747963"/>
        </p:xfrm>
        <a:graphic>
          <a:graphicData uri="http://schemas.openxmlformats.org/drawingml/2006/table">
            <a:tbl>
              <a:tblPr/>
              <a:tblGrid>
                <a:gridCol w="1174750"/>
                <a:gridCol w="739775"/>
                <a:gridCol w="2711450"/>
                <a:gridCol w="1219200"/>
                <a:gridCol w="1593850"/>
              </a:tblGrid>
              <a:tr h="490538">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课程类别</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序号</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课程名称</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sym typeface="宋体" panose="02010600030101010101" pitchFamily="2" charset="-122"/>
                        </a:rPr>
                        <a:t>备    注</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161616"/>
                          </a:solidFill>
                          <a:latin typeface="Arial" panose="020B0604020202020204" pitchFamily="34" charset="0"/>
                          <a:ea typeface="宋体" panose="02010600030101010101" pitchFamily="2" charset="-122"/>
                        </a:rPr>
                        <a:t>课程时间安排</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550862">
                <a:tc rowSpan="4">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sym typeface="Arial" panose="020B0604020202020204" pitchFamily="34" charset="0"/>
                        </a:rPr>
                        <a:t>衔接课程</a:t>
                      </a:r>
                    </a:p>
                  </a:txBody>
                  <a:tcPr marL="90170" marR="90170" marT="46990" marB="46990" vert="eaVert"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1</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zh-CN" altLang="en-US" sz="1800" b="1" dirty="0">
                          <a:solidFill>
                            <a:srgbClr val="000000"/>
                          </a:solidFill>
                          <a:latin typeface="Calibri" panose="020F0502020204030204" charset="0"/>
                          <a:ea typeface="宋体" panose="02010600030101010101" pitchFamily="2" charset="-122"/>
                        </a:rPr>
                        <a:t>市政学</a:t>
                      </a:r>
                      <a:r>
                        <a:rPr lang="en-US" altLang="x-none" sz="1800" b="1" dirty="0">
                          <a:solidFill>
                            <a:srgbClr val="000000"/>
                          </a:solidFill>
                          <a:latin typeface="Calibri" panose="020F0502020204030204" charset="0"/>
                          <a:ea typeface="宋体" panose="02010600030101010101" pitchFamily="2" charset="-122"/>
                        </a:rPr>
                        <a:t>◆  </a:t>
                      </a:r>
                      <a:endParaRPr lang="en-US" altLang="x-none" sz="1800" b="1" dirty="0">
                        <a:solidFill>
                          <a:srgbClr val="000000"/>
                        </a:solidFill>
                        <a:latin typeface="Calibri" panose="020F0502020204030204" charset="0"/>
                        <a:ea typeface="宋体" panose="02010600030101010101" pitchFamily="2" charset="-122"/>
                        <a:sym typeface="宋体" panose="02010600030101010101" pitchFamily="2" charset="-122"/>
                      </a:endParaRP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rowSpan="4">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dirty="0">
                          <a:solidFill>
                            <a:srgbClr val="000000"/>
                          </a:solidFill>
                          <a:latin typeface="Calibri" panose="020F0502020204030204" charset="0"/>
                          <a:ea typeface="宋体" panose="02010600030101010101" pitchFamily="2" charset="-122"/>
                          <a:sym typeface="Arial" panose="020B0604020202020204" pitchFamily="34" charset="0"/>
                        </a:rPr>
                        <a:t>统考成绩占</a:t>
                      </a:r>
                      <a:r>
                        <a:rPr lang="en-US" altLang="x-none" sz="1800" b="1" dirty="0">
                          <a:solidFill>
                            <a:srgbClr val="000000"/>
                          </a:solidFill>
                          <a:latin typeface="Calibri" panose="020F0502020204030204" charset="0"/>
                          <a:ea typeface="宋体" panose="02010600030101010101" pitchFamily="2" charset="-122"/>
                          <a:sym typeface="Arial" panose="020B0604020202020204" pitchFamily="34" charset="0"/>
                        </a:rPr>
                        <a:t>70%</a:t>
                      </a:r>
                      <a:r>
                        <a:rPr lang="zh-CN" altLang="en-US" sz="1800" b="1" dirty="0">
                          <a:solidFill>
                            <a:srgbClr val="000000"/>
                          </a:solidFill>
                          <a:latin typeface="Calibri" panose="020F0502020204030204" charset="0"/>
                          <a:ea typeface="宋体" panose="02010600030101010101" pitchFamily="2" charset="-122"/>
                          <a:sym typeface="Arial" panose="020B0604020202020204" pitchFamily="34" charset="0"/>
                        </a:rPr>
                        <a:t>，校考成绩占</a:t>
                      </a:r>
                      <a:r>
                        <a:rPr lang="en-US" altLang="x-none" sz="1800" b="1" dirty="0">
                          <a:solidFill>
                            <a:srgbClr val="000000"/>
                          </a:solidFill>
                          <a:latin typeface="Calibri" panose="020F0502020204030204" charset="0"/>
                          <a:ea typeface="宋体" panose="02010600030101010101" pitchFamily="2" charset="-122"/>
                          <a:sym typeface="Arial" panose="020B0604020202020204" pitchFamily="34" charset="0"/>
                        </a:rPr>
                        <a:t>30%</a:t>
                      </a:r>
                      <a:r>
                        <a:rPr lang="zh-CN" altLang="en-US" sz="1800" b="1" dirty="0">
                          <a:solidFill>
                            <a:srgbClr val="000000"/>
                          </a:solidFill>
                          <a:latin typeface="Calibri" panose="020F0502020204030204" charset="0"/>
                          <a:ea typeface="宋体" panose="02010600030101010101" pitchFamily="2" charset="-122"/>
                          <a:sym typeface="Arial" panose="020B0604020202020204" pitchFamily="34" charset="0"/>
                        </a:rPr>
                        <a:t>。</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sym typeface="宋体" panose="02010600030101010101" pitchFamily="2" charset="-122"/>
                        </a:rPr>
                        <a:t>第三学期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517525">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2</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zh-CN" altLang="en-US" sz="1800" b="1" dirty="0">
                          <a:solidFill>
                            <a:srgbClr val="000000"/>
                          </a:solidFill>
                          <a:latin typeface="Calibri" panose="020F0502020204030204" charset="0"/>
                          <a:ea typeface="宋体" panose="02010600030101010101" pitchFamily="2" charset="-122"/>
                        </a:rPr>
                        <a:t>政府经济学</a:t>
                      </a:r>
                      <a:r>
                        <a:rPr lang="en-US" altLang="x-none" sz="1800" b="1" dirty="0">
                          <a:solidFill>
                            <a:srgbClr val="000000"/>
                          </a:solidFill>
                          <a:latin typeface="Calibri" panose="020F0502020204030204" charset="0"/>
                          <a:ea typeface="宋体" panose="02010600030101010101" pitchFamily="2" charset="-122"/>
                        </a:rPr>
                        <a:t>◆  </a:t>
                      </a:r>
                      <a:endParaRPr lang="en-US" altLang="x-none" sz="1800" b="1" dirty="0">
                        <a:solidFill>
                          <a:srgbClr val="000000"/>
                        </a:solidFill>
                        <a:latin typeface="Calibri" panose="020F0502020204030204" charset="0"/>
                        <a:ea typeface="宋体" panose="02010600030101010101" pitchFamily="2" charset="-122"/>
                        <a:sym typeface="宋体" panose="02010600030101010101" pitchFamily="2" charset="-122"/>
                      </a:endParaRP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sym typeface="宋体" panose="02010600030101010101" pitchFamily="2" charset="-122"/>
                        </a:rPr>
                        <a:t>第一学期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517525">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3</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公共政策   </a:t>
                      </a:r>
                      <a:endParaRPr lang="zh-CN" altLang="en-US" sz="1800" b="1">
                        <a:solidFill>
                          <a:srgbClr val="000000"/>
                        </a:solidFill>
                        <a:latin typeface="Calibri" panose="020F0502020204030204" charset="0"/>
                        <a:ea typeface="宋体" panose="02010600030101010101" pitchFamily="2" charset="-122"/>
                        <a:sym typeface="宋体" panose="02010600030101010101" pitchFamily="2" charset="-122"/>
                      </a:endParaRP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sym typeface="宋体" panose="02010600030101010101" pitchFamily="2" charset="-122"/>
                        </a:rPr>
                        <a:t>第二学期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671513">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B w="12700" cap="flat" cmpd="sng">
                      <a:solidFill>
                        <a:srgbClr val="3366CC"/>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4</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公务员制度   </a:t>
                      </a:r>
                      <a:endParaRPr lang="zh-CN" altLang="en-US" sz="1800" b="1">
                        <a:solidFill>
                          <a:srgbClr val="000000"/>
                        </a:solidFill>
                        <a:latin typeface="Calibri" panose="020F0502020204030204" charset="0"/>
                        <a:ea typeface="宋体" panose="02010600030101010101" pitchFamily="2" charset="-122"/>
                        <a:sym typeface="宋体" panose="02010600030101010101" pitchFamily="2" charset="-122"/>
                      </a:endParaRP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B w="12700" cap="flat" cmpd="sng">
                      <a:solidFill>
                        <a:srgbClr val="3366CC"/>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sym typeface="宋体" panose="02010600030101010101" pitchFamily="2" charset="-122"/>
                        </a:rPr>
                        <a:t>第三学期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41985"/>
          <p:cNvSpPr txBox="1"/>
          <p:nvPr/>
        </p:nvSpPr>
        <p:spPr>
          <a:xfrm>
            <a:off x="684213" y="1125538"/>
            <a:ext cx="2298700" cy="457200"/>
          </a:xfrm>
          <a:prstGeom prst="rect">
            <a:avLst/>
          </a:prstGeom>
          <a:noFill/>
          <a:ln w="9525">
            <a:noFill/>
          </a:ln>
        </p:spPr>
        <p:txBody>
          <a:bodyPr wrap="square" anchor="t">
            <a:spAutoFit/>
          </a:bodyPr>
          <a:lstStyle/>
          <a:p>
            <a:pPr lvl="0" hangingPunct="0"/>
            <a:r>
              <a:rPr lang="zh-CN" altLang="en-US" sz="2400" b="1" dirty="0">
                <a:solidFill>
                  <a:srgbClr val="FF0000"/>
                </a:solidFill>
                <a:latin typeface="楷体" charset="-122"/>
                <a:ea typeface="楷体" charset="-122"/>
              </a:rPr>
              <a:t>三、主干课程</a:t>
            </a:r>
          </a:p>
        </p:txBody>
      </p:sp>
      <p:graphicFrame>
        <p:nvGraphicFramePr>
          <p:cNvPr id="41987" name="表格 41986"/>
          <p:cNvGraphicFramePr/>
          <p:nvPr/>
        </p:nvGraphicFramePr>
        <p:xfrm>
          <a:off x="1042988" y="1711643"/>
          <a:ext cx="7018338" cy="3598863"/>
        </p:xfrm>
        <a:graphic>
          <a:graphicData uri="http://schemas.openxmlformats.org/drawingml/2006/table">
            <a:tbl>
              <a:tblPr/>
              <a:tblGrid>
                <a:gridCol w="1127125"/>
                <a:gridCol w="711200"/>
                <a:gridCol w="2249170"/>
                <a:gridCol w="1172210"/>
                <a:gridCol w="1758633"/>
              </a:tblGrid>
              <a:tr h="574675">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课程类别</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序号</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课程名称</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sym typeface="Arial" panose="020B0604020202020204" pitchFamily="34" charset="0"/>
                        </a:rPr>
                        <a:t>备    注</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161616"/>
                          </a:solidFill>
                          <a:latin typeface="Arial" panose="020B0604020202020204" pitchFamily="34" charset="0"/>
                          <a:ea typeface="宋体" panose="02010600030101010101" pitchFamily="2" charset="-122"/>
                        </a:rPr>
                        <a:t>课程时间安排</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381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604838">
                <a:tc rowSpan="5">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主干课程</a:t>
                      </a:r>
                    </a:p>
                  </a:txBody>
                  <a:tcPr marL="90170" marR="90170" marT="46990" marB="46990" vert="eaVert"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1</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en-US" altLang="x-none" sz="1800" b="1" dirty="0">
                          <a:solidFill>
                            <a:srgbClr val="111111"/>
                          </a:solidFill>
                          <a:latin typeface="宋体" panose="02010600030101010101" pitchFamily="2" charset="-122"/>
                          <a:ea typeface="宋体" panose="02010600030101010101" pitchFamily="2" charset="-122"/>
                        </a:rPr>
                        <a:t> </a:t>
                      </a:r>
                      <a:r>
                        <a:rPr lang="zh-CN" altLang="en-US" sz="1800" b="1" dirty="0">
                          <a:solidFill>
                            <a:srgbClr val="111111"/>
                          </a:solidFill>
                          <a:latin typeface="宋体" panose="02010600030101010101" pitchFamily="2" charset="-122"/>
                          <a:ea typeface="宋体" panose="02010600030101010101" pitchFamily="2" charset="-122"/>
                        </a:rPr>
                        <a:t>行政决策学 </a:t>
                      </a:r>
                      <a:endParaRPr lang="zh-CN" altLang="en-US" sz="1800" b="1" dirty="0">
                        <a:solidFill>
                          <a:srgbClr val="111111"/>
                        </a:solidFill>
                        <a:latin typeface="宋体" panose="02010600030101010101" pitchFamily="2" charset="-122"/>
                        <a:ea typeface="宋体" panose="02010600030101010101" pitchFamily="2" charset="-122"/>
                        <a:sym typeface="宋体" panose="02010600030101010101" pitchFamily="2" charset="-122"/>
                      </a:endParaRPr>
                    </a:p>
                  </a:txBody>
                  <a:tcPr marL="0" marR="0" marT="63500" marB="6350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rowSpan="5">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sym typeface="Arial" panose="020B0604020202020204" pitchFamily="34" charset="0"/>
                        </a:rPr>
                        <a:t>全部为南师大主考课程</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rPr>
                        <a:t>第三学期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381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604837">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2</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en-US" altLang="x-none" sz="1800" b="1" dirty="0">
                          <a:solidFill>
                            <a:srgbClr val="111111"/>
                          </a:solidFill>
                          <a:latin typeface="宋体" panose="02010600030101010101" pitchFamily="2" charset="-122"/>
                          <a:ea typeface="宋体" panose="02010600030101010101" pitchFamily="2" charset="-122"/>
                        </a:rPr>
                        <a:t> </a:t>
                      </a:r>
                      <a:r>
                        <a:rPr lang="zh-CN" altLang="en-US" sz="1800" b="1" dirty="0">
                          <a:solidFill>
                            <a:srgbClr val="111111"/>
                          </a:solidFill>
                          <a:latin typeface="宋体" panose="02010600030101010101" pitchFamily="2" charset="-122"/>
                          <a:ea typeface="宋体" panose="02010600030101010101" pitchFamily="2" charset="-122"/>
                        </a:rPr>
                        <a:t>社区治理</a:t>
                      </a:r>
                      <a:r>
                        <a:rPr lang="en-US" altLang="x-none" sz="1800" b="1" dirty="0">
                          <a:solidFill>
                            <a:srgbClr val="111111"/>
                          </a:solidFill>
                          <a:latin typeface="宋体" panose="02010600030101010101" pitchFamily="2" charset="-122"/>
                          <a:ea typeface="宋体" panose="02010600030101010101" pitchFamily="2" charset="-122"/>
                        </a:rPr>
                        <a:t>◆ </a:t>
                      </a:r>
                      <a:endParaRPr lang="zh-CN" altLang="en-US" sz="1800" b="1" dirty="0">
                        <a:solidFill>
                          <a:srgbClr val="FF0000"/>
                        </a:solidFill>
                        <a:latin typeface="Calibri" panose="020F0502020204030204" charset="0"/>
                        <a:ea typeface="宋体" panose="02010600030101010101" pitchFamily="2" charset="-122"/>
                        <a:sym typeface="+mn-ea"/>
                      </a:endParaRPr>
                    </a:p>
                  </a:txBody>
                  <a:tcPr marL="0" marR="0" marT="63500" marB="6350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sym typeface="Arial" panose="020B0604020202020204" pitchFamily="34" charset="0"/>
                        </a:rPr>
                        <a:t>第一学期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603250">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3</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en-US" altLang="x-none" sz="1800" b="1" dirty="0">
                          <a:solidFill>
                            <a:srgbClr val="111111"/>
                          </a:solidFill>
                          <a:latin typeface="宋体" panose="02010600030101010101" pitchFamily="2" charset="-122"/>
                          <a:ea typeface="宋体" panose="02010600030101010101" pitchFamily="2" charset="-122"/>
                        </a:rPr>
                        <a:t> </a:t>
                      </a:r>
                      <a:r>
                        <a:rPr lang="zh-CN" altLang="en-US" sz="1800" b="1" dirty="0">
                          <a:solidFill>
                            <a:srgbClr val="111111"/>
                          </a:solidFill>
                          <a:latin typeface="宋体" panose="02010600030101010101" pitchFamily="2" charset="-122"/>
                          <a:ea typeface="宋体" panose="02010600030101010101" pitchFamily="2" charset="-122"/>
                        </a:rPr>
                        <a:t>国际市场营销学 </a:t>
                      </a:r>
                      <a:endParaRPr lang="zh-CN" altLang="en-US" sz="1800" b="1" dirty="0">
                        <a:solidFill>
                          <a:srgbClr val="111111"/>
                        </a:solidFill>
                        <a:latin typeface="宋体" panose="02010600030101010101" pitchFamily="2" charset="-122"/>
                        <a:ea typeface="宋体" panose="02010600030101010101" pitchFamily="2" charset="-122"/>
                        <a:sym typeface="宋体" panose="02010600030101010101" pitchFamily="2" charset="-122"/>
                      </a:endParaRPr>
                    </a:p>
                  </a:txBody>
                  <a:tcPr marL="0" marR="0" marT="63500" marB="6350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sym typeface="Arial" panose="020B0604020202020204" pitchFamily="34" charset="0"/>
                        </a:rPr>
                        <a:t>第二学期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608013">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zh-CN" sz="1800" b="1">
                          <a:solidFill>
                            <a:srgbClr val="000000"/>
                          </a:solidFill>
                          <a:latin typeface="Calibri" panose="020F0502020204030204" charset="0"/>
                          <a:ea typeface="宋体" panose="02010600030101010101" pitchFamily="2" charset="-122"/>
                        </a:rPr>
                        <a:t>4</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en-US" altLang="x-none" sz="1800" b="1" dirty="0">
                          <a:solidFill>
                            <a:srgbClr val="111111"/>
                          </a:solidFill>
                          <a:latin typeface="宋体" panose="02010600030101010101" pitchFamily="2" charset="-122"/>
                          <a:ea typeface="宋体" panose="02010600030101010101" pitchFamily="2" charset="-122"/>
                        </a:rPr>
                        <a:t> </a:t>
                      </a:r>
                      <a:r>
                        <a:rPr lang="zh-CN" altLang="en-US" sz="1800" b="1" dirty="0">
                          <a:solidFill>
                            <a:srgbClr val="111111"/>
                          </a:solidFill>
                          <a:latin typeface="宋体" panose="02010600030101010101" pitchFamily="2" charset="-122"/>
                          <a:ea typeface="宋体" panose="02010600030101010101" pitchFamily="2" charset="-122"/>
                        </a:rPr>
                        <a:t>企业人力资源管理</a:t>
                      </a:r>
                    </a:p>
                  </a:txBody>
                  <a:tcPr marL="0" marR="0" marT="63500" marB="6350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sym typeface="Arial" panose="020B0604020202020204" pitchFamily="34" charset="0"/>
                        </a:rPr>
                        <a:t>第一学期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r h="603250">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B w="12700" cap="flat" cmpd="sng">
                      <a:solidFill>
                        <a:srgbClr val="3366CC"/>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en-US" altLang="x-none" sz="1800" b="1" dirty="0">
                          <a:solidFill>
                            <a:srgbClr val="000000"/>
                          </a:solidFill>
                          <a:latin typeface="Calibri" panose="020F0502020204030204" charset="0"/>
                          <a:ea typeface="宋体" panose="02010600030101010101" pitchFamily="2" charset="-122"/>
                        </a:rPr>
                        <a:t>5</a:t>
                      </a:r>
                    </a:p>
                  </a:txBody>
                  <a:tcPr marL="90170" marR="90170" marT="46990" marB="4699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en-US" altLang="x-none" sz="1800" b="1" dirty="0">
                          <a:solidFill>
                            <a:srgbClr val="111111"/>
                          </a:solidFill>
                          <a:latin typeface="宋体" panose="02010600030101010101" pitchFamily="2" charset="-122"/>
                          <a:ea typeface="宋体" panose="02010600030101010101" pitchFamily="2" charset="-122"/>
                        </a:rPr>
                        <a:t> 劳动与社会保障法学</a:t>
                      </a:r>
                    </a:p>
                  </a:txBody>
                  <a:tcPr marL="0" marR="0" marT="63500" marB="63500"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c vMerge="1">
                  <a:txBody>
                    <a:bodyPr/>
                    <a:lstStyle/>
                    <a:p>
                      <a:endParaRPr lang="zh-CN"/>
                    </a:p>
                  </a:txBody>
                  <a:tcP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B w="12700" cap="flat" cmpd="sng">
                      <a:solidFill>
                        <a:srgbClr val="3366CC"/>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7030A0"/>
                          </a:solidFill>
                          <a:latin typeface="宋体" panose="02010600030101010101" pitchFamily="2" charset="-122"/>
                          <a:ea typeface="宋体" panose="02010600030101010101" pitchFamily="2" charset="-122"/>
                          <a:sym typeface="Arial" panose="020B0604020202020204" pitchFamily="34" charset="0"/>
                        </a:rPr>
                        <a:t>第一学期</a:t>
                      </a:r>
                    </a:p>
                  </a:txBody>
                  <a:tcPr anchor="ctr">
                    <a:lnL w="12700" cap="flat" cmpd="sng">
                      <a:solidFill>
                        <a:srgbClr val="3366CC"/>
                      </a:solidFill>
                      <a:prstDash val="solid"/>
                      <a:headEnd type="none" w="med" len="med"/>
                      <a:tailEnd type="none" w="med" len="med"/>
                    </a:lnL>
                    <a:lnR w="12700" cap="flat" cmpd="sng">
                      <a:solidFill>
                        <a:srgbClr val="3366CC"/>
                      </a:solidFill>
                      <a:prstDash val="solid"/>
                      <a:headEnd type="none" w="med" len="med"/>
                      <a:tailEnd type="none" w="med" len="med"/>
                    </a:lnR>
                    <a:lnT w="12700" cap="flat" cmpd="sng">
                      <a:solidFill>
                        <a:srgbClr val="3366CC"/>
                      </a:solidFill>
                      <a:prstDash val="solid"/>
                      <a:headEnd type="none" w="med" len="med"/>
                      <a:tailEnd type="none" w="med" len="med"/>
                    </a:lnT>
                    <a:lnB w="12700" cap="flat" cmpd="sng">
                      <a:solidFill>
                        <a:srgbClr val="3366CC"/>
                      </a:solidFill>
                      <a:prstDash val="solid"/>
                      <a:headEnd type="none" w="med" len="med"/>
                      <a:tailEnd type="none" w="med" len="med"/>
                    </a:lnB>
                    <a:lnTlToBr>
                      <a:noFill/>
                    </a:lnTlToBr>
                    <a:lnBlToTr>
                      <a:noFill/>
                    </a:lnBlToTr>
                    <a:solidFill>
                      <a:srgbClr val="FFFFFF">
                        <a:alpha val="100000"/>
                      </a:srgbClr>
                    </a:solidFill>
                  </a:tcPr>
                </a:tc>
              </a:tr>
            </a:tbl>
          </a:graphicData>
        </a:graphic>
      </p:graphicFrame>
      <p:sp>
        <p:nvSpPr>
          <p:cNvPr id="2" name="文本框 1"/>
          <p:cNvSpPr txBox="1"/>
          <p:nvPr/>
        </p:nvSpPr>
        <p:spPr>
          <a:xfrm>
            <a:off x="783590" y="5431155"/>
            <a:ext cx="7537450" cy="365760"/>
          </a:xfrm>
          <a:prstGeom prst="rect">
            <a:avLst/>
          </a:prstGeom>
          <a:noFill/>
        </p:spPr>
        <p:txBody>
          <a:bodyPr wrap="none" rtlCol="0">
            <a:spAutoFit/>
          </a:bodyPr>
          <a:lstStyle/>
          <a:p>
            <a:pPr algn="l"/>
            <a:r>
              <a:rPr lang="zh-CN" altLang="en-US" b="1">
                <a:solidFill>
                  <a:srgbClr val="FF0000"/>
                </a:solidFill>
              </a:rPr>
              <a:t>备注：</a:t>
            </a:r>
            <a:r>
              <a:rPr lang="en-US" altLang="zh-CN" b="1">
                <a:solidFill>
                  <a:srgbClr val="FF0000"/>
                </a:solidFill>
              </a:rPr>
              <a:t>“</a:t>
            </a:r>
            <a:r>
              <a:rPr lang="zh-CN" altLang="en-US" b="1">
                <a:solidFill>
                  <a:srgbClr val="FF0000"/>
                </a:solidFill>
              </a:rPr>
              <a:t>社区治理</a:t>
            </a:r>
            <a:r>
              <a:rPr lang="en-US" altLang="zh-CN" b="1">
                <a:solidFill>
                  <a:srgbClr val="FF0000"/>
                </a:solidFill>
              </a:rPr>
              <a:t>”</a:t>
            </a:r>
            <a:r>
              <a:rPr lang="zh-CN" altLang="en-US" b="1">
                <a:solidFill>
                  <a:srgbClr val="FF0000"/>
                </a:solidFill>
              </a:rPr>
              <a:t>由南京师范大学提供试卷，各</a:t>
            </a:r>
            <a:r>
              <a:rPr lang="zh-CN" altLang="en-US" b="1">
                <a:solidFill>
                  <a:srgbClr val="FF0000"/>
                </a:solidFill>
                <a:latin typeface="Calibri" panose="020F0502020204030204" charset="0"/>
                <a:sym typeface="+mn-ea"/>
              </a:rPr>
              <a:t>高职院校自行组织考核。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框 41985"/>
          <p:cNvSpPr txBox="1"/>
          <p:nvPr/>
        </p:nvSpPr>
        <p:spPr>
          <a:xfrm>
            <a:off x="611188" y="1341438"/>
            <a:ext cx="3508375" cy="457200"/>
          </a:xfrm>
          <a:prstGeom prst="rect">
            <a:avLst/>
          </a:prstGeom>
          <a:noFill/>
          <a:ln w="9525">
            <a:noFill/>
          </a:ln>
        </p:spPr>
        <p:txBody>
          <a:bodyPr wrap="square" anchor="t">
            <a:spAutoFit/>
          </a:bodyPr>
          <a:lstStyle/>
          <a:p>
            <a:pPr lvl="0" hangingPunct="0"/>
            <a:r>
              <a:rPr lang="zh-CN" altLang="en-US" sz="2400" b="1" dirty="0">
                <a:solidFill>
                  <a:srgbClr val="FF0000"/>
                </a:solidFill>
                <a:latin typeface="楷体" charset="-122"/>
                <a:ea typeface="楷体" charset="-122"/>
              </a:rPr>
              <a:t>四、实践与应用课程</a:t>
            </a:r>
          </a:p>
        </p:txBody>
      </p:sp>
      <p:graphicFrame>
        <p:nvGraphicFramePr>
          <p:cNvPr id="43011" name="表格 43010"/>
          <p:cNvGraphicFramePr/>
          <p:nvPr/>
        </p:nvGraphicFramePr>
        <p:xfrm>
          <a:off x="755650" y="2420938"/>
          <a:ext cx="7475538" cy="2378075"/>
        </p:xfrm>
        <a:graphic>
          <a:graphicData uri="http://schemas.openxmlformats.org/drawingml/2006/table">
            <a:tbl>
              <a:tblPr/>
              <a:tblGrid>
                <a:gridCol w="1266825"/>
                <a:gridCol w="560388"/>
                <a:gridCol w="2922587"/>
                <a:gridCol w="2725738"/>
              </a:tblGrid>
              <a:tr h="746125">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20000"/>
                        </a:spcBef>
                        <a:buClr>
                          <a:schemeClr val="folHlink"/>
                        </a:buClr>
                        <a:buSzPct val="85000"/>
                        <a:buFont typeface="Wingdings 2" panose="05020102010507070707" pitchFamily="2" charset="2"/>
                        <a:buNone/>
                      </a:pPr>
                      <a:r>
                        <a:rPr lang="zh-CN" altLang="en-US" sz="1800" b="1">
                          <a:solidFill>
                            <a:srgbClr val="000000"/>
                          </a:solidFill>
                          <a:latin typeface="Calibri" panose="020F0502020204030204" charset="0"/>
                          <a:ea typeface="宋体" panose="02010600030101010101" pitchFamily="2" charset="-122"/>
                        </a:rPr>
                        <a:t>课程类别</a:t>
                      </a:r>
                      <a:endParaRPr lang="zh-CN" altLang="en-US"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20000"/>
                        </a:spcBef>
                        <a:buClr>
                          <a:schemeClr val="folHlink"/>
                        </a:buClr>
                        <a:buSzPct val="85000"/>
                        <a:buFont typeface="Wingdings 2" panose="05020102010507070707" pitchFamily="2" charset="2"/>
                        <a:buNone/>
                      </a:pPr>
                      <a:r>
                        <a:rPr lang="zh-CN" altLang="en-US" sz="1800" b="1">
                          <a:solidFill>
                            <a:srgbClr val="000000"/>
                          </a:solidFill>
                          <a:latin typeface="Calibri" panose="020F0502020204030204" charset="0"/>
                          <a:ea typeface="宋体" panose="02010600030101010101" pitchFamily="2" charset="-122"/>
                        </a:rPr>
                        <a:t>序号</a:t>
                      </a:r>
                      <a:endParaRPr lang="zh-CN" altLang="en-US"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20000"/>
                        </a:spcBef>
                        <a:buClr>
                          <a:schemeClr val="folHlink"/>
                        </a:buClr>
                        <a:buSzPct val="85000"/>
                        <a:buFont typeface="Wingdings 2" panose="05020102010507070707" pitchFamily="2" charset="2"/>
                        <a:buNone/>
                      </a:pPr>
                      <a:r>
                        <a:rPr lang="zh-CN" altLang="en-US" sz="1800" b="1">
                          <a:solidFill>
                            <a:srgbClr val="000000"/>
                          </a:solidFill>
                          <a:latin typeface="Calibri" panose="020F0502020204030204" charset="0"/>
                          <a:ea typeface="宋体" panose="02010600030101010101" pitchFamily="2" charset="-122"/>
                        </a:rPr>
                        <a:t>课程名称</a:t>
                      </a:r>
                      <a:endParaRPr lang="zh-CN" altLang="en-US"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备    注</a:t>
                      </a:r>
                      <a:endParaRPr lang="zh-CN" altLang="en-US"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r>
              <a:tr h="369888">
                <a:tc rowSpan="3">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20000"/>
                        </a:spcBef>
                        <a:buClr>
                          <a:schemeClr val="folHlink"/>
                        </a:buClr>
                        <a:buSzPct val="85000"/>
                        <a:buFont typeface="Wingdings 2" panose="05020102010507070707" pitchFamily="2" charset="2"/>
                        <a:buNone/>
                      </a:pPr>
                      <a:r>
                        <a:rPr lang="zh-CN" altLang="en-US" sz="1800" b="1">
                          <a:solidFill>
                            <a:srgbClr val="000000"/>
                          </a:solidFill>
                          <a:latin typeface="Calibri" panose="020F0502020204030204" charset="0"/>
                          <a:ea typeface="宋体" panose="02010600030101010101" pitchFamily="2" charset="-122"/>
                        </a:rPr>
                        <a:t>实践与应</a:t>
                      </a:r>
                    </a:p>
                    <a:p>
                      <a:pPr marL="0" lvl="0" indent="0" algn="ctr">
                        <a:spcBef>
                          <a:spcPct val="20000"/>
                        </a:spcBef>
                        <a:buClr>
                          <a:schemeClr val="folHlink"/>
                        </a:buClr>
                        <a:buSzPct val="85000"/>
                        <a:buFont typeface="Wingdings 2" panose="05020102010507070707" pitchFamily="2" charset="2"/>
                        <a:buNone/>
                      </a:pPr>
                      <a:r>
                        <a:rPr lang="zh-CN" altLang="en-US" sz="1800" b="1">
                          <a:solidFill>
                            <a:srgbClr val="000000"/>
                          </a:solidFill>
                          <a:latin typeface="Calibri" panose="020F0502020204030204" charset="0"/>
                          <a:ea typeface="宋体" panose="02010600030101010101" pitchFamily="2" charset="-122"/>
                        </a:rPr>
                        <a:t>用课程</a:t>
                      </a:r>
                      <a:endParaRPr lang="zh-CN" altLang="en-US" b="1">
                        <a:solidFill>
                          <a:srgbClr val="000000"/>
                        </a:solidFill>
                        <a:latin typeface="Calibri" panose="020F0502020204030204" charset="0"/>
                        <a:ea typeface="宋体" panose="02010600030101010101" pitchFamily="2" charset="-122"/>
                      </a:endParaRPr>
                    </a:p>
                  </a:txBody>
                  <a:tcPr marL="90170" marR="90170" marT="46990" marB="46990" vert="eaVert"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20000"/>
                        </a:spcBef>
                        <a:buClr>
                          <a:schemeClr val="folHlink"/>
                        </a:buClr>
                        <a:buSzPct val="85000"/>
                        <a:buFont typeface="Wingdings 2" panose="05020102010507070707" pitchFamily="2" charset="2"/>
                        <a:buNone/>
                      </a:pPr>
                      <a:r>
                        <a:rPr lang="en-US" altLang="zh-CN" sz="1800" b="1">
                          <a:solidFill>
                            <a:srgbClr val="000000"/>
                          </a:solidFill>
                          <a:latin typeface="Calibri" panose="020F0502020204030204" charset="0"/>
                          <a:ea typeface="宋体" panose="02010600030101010101" pitchFamily="2" charset="-122"/>
                        </a:rPr>
                        <a:t>1</a:t>
                      </a:r>
                      <a:endParaRPr lang="en-US" altLang="zh-CN"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20000"/>
                        </a:spcBef>
                        <a:buClr>
                          <a:schemeClr val="folHlink"/>
                        </a:buClr>
                        <a:buSzPct val="85000"/>
                        <a:buFont typeface="Wingdings 2" panose="05020102010507070707" pitchFamily="2" charset="2"/>
                        <a:buNone/>
                      </a:pPr>
                      <a:r>
                        <a:rPr lang="zh-CN" altLang="en-US" sz="1800" b="1">
                          <a:solidFill>
                            <a:srgbClr val="000000"/>
                          </a:solidFill>
                          <a:latin typeface="Calibri" panose="020F0502020204030204" charset="0"/>
                          <a:ea typeface="宋体" panose="02010600030101010101" pitchFamily="2" charset="-122"/>
                        </a:rPr>
                        <a:t>公共关系理论与实务</a:t>
                      </a:r>
                      <a:endParaRPr lang="zh-CN" altLang="en-US"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rowSpan="3">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各高职院校自行组织考核</a:t>
                      </a:r>
                      <a:endParaRPr lang="zh-CN" altLang="en-US"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r>
              <a:tr h="371475">
                <a:tc vMerge="1">
                  <a:txBody>
                    <a:bodyPr/>
                    <a:lstStyle/>
                    <a:p>
                      <a:endParaRPr lang="zh-CN"/>
                    </a:p>
                  </a:txBody>
                  <a:tcP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20000"/>
                        </a:spcBef>
                        <a:buClr>
                          <a:schemeClr val="folHlink"/>
                        </a:buClr>
                        <a:buSzPct val="85000"/>
                        <a:buFont typeface="Wingdings 2" panose="05020102010507070707" pitchFamily="2" charset="2"/>
                        <a:buNone/>
                      </a:pPr>
                      <a:r>
                        <a:rPr lang="en-US" altLang="zh-CN" sz="1800" b="1">
                          <a:solidFill>
                            <a:srgbClr val="000000"/>
                          </a:solidFill>
                          <a:latin typeface="Calibri" panose="020F0502020204030204" charset="0"/>
                          <a:ea typeface="宋体" panose="02010600030101010101" pitchFamily="2" charset="-122"/>
                        </a:rPr>
                        <a:t>2</a:t>
                      </a:r>
                      <a:endParaRPr lang="en-US" altLang="zh-CN"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20000"/>
                        </a:spcBef>
                        <a:buClr>
                          <a:schemeClr val="folHlink"/>
                        </a:buClr>
                        <a:buSzPct val="85000"/>
                        <a:buFont typeface="Wingdings 2" panose="05020102010507070707" pitchFamily="2" charset="2"/>
                        <a:buNone/>
                      </a:pPr>
                      <a:r>
                        <a:rPr lang="zh-CN" altLang="en-US" sz="1800" b="1">
                          <a:solidFill>
                            <a:srgbClr val="000000"/>
                          </a:solidFill>
                          <a:latin typeface="Calibri" panose="020F0502020204030204" charset="0"/>
                          <a:ea typeface="宋体" panose="02010600030101010101" pitchFamily="2" charset="-122"/>
                        </a:rPr>
                        <a:t>财务管理理论与实务</a:t>
                      </a:r>
                      <a:endParaRPr lang="zh-CN" altLang="en-US"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tcPr>
                </a:tc>
              </a:tr>
              <a:tr h="369887">
                <a:tc vMerge="1">
                  <a:txBody>
                    <a:bodyPr/>
                    <a:lstStyle/>
                    <a:p>
                      <a:endParaRPr lang="zh-CN"/>
                    </a:p>
                  </a:txBody>
                  <a:tcP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B w="12700" cap="flat" cmpd="sng">
                      <a:solidFill>
                        <a:srgbClr val="879CC8"/>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20000"/>
                        </a:spcBef>
                        <a:buClr>
                          <a:schemeClr val="folHlink"/>
                        </a:buClr>
                        <a:buSzPct val="85000"/>
                        <a:buFont typeface="Wingdings 2" panose="05020102010507070707" pitchFamily="2" charset="2"/>
                        <a:buNone/>
                      </a:pPr>
                      <a:r>
                        <a:rPr lang="en-US" altLang="zh-CN" sz="1800" b="1">
                          <a:solidFill>
                            <a:srgbClr val="000000"/>
                          </a:solidFill>
                          <a:latin typeface="Calibri" panose="020F0502020204030204" charset="0"/>
                          <a:ea typeface="宋体" panose="02010600030101010101" pitchFamily="2" charset="-122"/>
                        </a:rPr>
                        <a:t>3</a:t>
                      </a:r>
                      <a:endParaRPr lang="en-US" altLang="zh-CN"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20000"/>
                        </a:spcBef>
                        <a:buClr>
                          <a:schemeClr val="folHlink"/>
                        </a:buClr>
                        <a:buSzPct val="85000"/>
                        <a:buFont typeface="Wingdings 2" panose="05020102010507070707" pitchFamily="2" charset="2"/>
                        <a:buNone/>
                      </a:pPr>
                      <a:r>
                        <a:rPr lang="zh-CN" altLang="en-US" sz="1800" b="1">
                          <a:solidFill>
                            <a:srgbClr val="000000"/>
                          </a:solidFill>
                          <a:latin typeface="Calibri" panose="020F0502020204030204" charset="0"/>
                          <a:ea typeface="宋体" panose="02010600030101010101" pitchFamily="2" charset="-122"/>
                        </a:rPr>
                        <a:t>公共事业管理理论与实务</a:t>
                      </a:r>
                      <a:endParaRPr lang="zh-CN" altLang="en-US"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B w="12700" cap="flat" cmpd="sng">
                      <a:solidFill>
                        <a:srgbClr val="879CC8"/>
                      </a:solidFill>
                      <a:prstDash val="solid"/>
                      <a:headEnd type="none" w="med" len="med"/>
                      <a:tailEnd type="none" w="med" len="med"/>
                    </a:lnB>
                  </a:tcPr>
                </a:tc>
              </a:tr>
              <a:tr h="520700">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endParaRPr b="1">
                        <a:solidFill>
                          <a:srgbClr val="000000"/>
                        </a:solidFill>
                        <a:latin typeface="Calibri" panose="020F0502020204030204" charset="0"/>
                        <a:ea typeface="宋体" panose="02010600030101010101" pitchFamily="2" charset="-122"/>
                      </a:endParaRPr>
                    </a:p>
                  </a:txBody>
                  <a:tcP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endParaRPr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
                          <a:srgbClr val="000000"/>
                        </a:buClr>
                        <a:buFont typeface="Arial" panose="020B0604020202020204" pitchFamily="34" charset="0"/>
                        <a:buNone/>
                      </a:pPr>
                      <a:r>
                        <a:rPr lang="zh-CN" altLang="en-US" sz="1800" b="1">
                          <a:solidFill>
                            <a:srgbClr val="000000"/>
                          </a:solidFill>
                          <a:latin typeface="Calibri" panose="020F0502020204030204" charset="0"/>
                          <a:ea typeface="宋体" panose="02010600030101010101" pitchFamily="2" charset="-122"/>
                        </a:rPr>
                        <a:t>毕业论文</a:t>
                      </a:r>
                      <a:endParaRPr lang="zh-CN" altLang="en-US" b="1">
                        <a:solidFill>
                          <a:srgbClr val="000000"/>
                        </a:solidFill>
                        <a:latin typeface="Calibri" panose="020F0502020204030204" charset="0"/>
                        <a:ea typeface="宋体" panose="02010600030101010101" pitchFamily="2" charset="-122"/>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Clr>
                          <a:schemeClr val="folHlink"/>
                        </a:buClr>
                        <a:buSzPct val="85000"/>
                        <a:buFont typeface="Wingdings 2" panose="05020102010507070707"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spcBef>
                          <a:spcPct val="20000"/>
                        </a:spcBef>
                        <a:spcAft>
                          <a:spcPct val="0"/>
                        </a:spcAft>
                        <a:buClr>
                          <a:schemeClr val="folHlink"/>
                        </a:buClr>
                        <a:buSzPct val="90000"/>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spcBef>
                          <a:spcPct val="20000"/>
                        </a:spcBef>
                        <a:spcAft>
                          <a:spcPct val="0"/>
                        </a:spcAft>
                        <a:buClr>
                          <a:schemeClr val="folHlink"/>
                        </a:buClr>
                        <a:buFont typeface="Wingdings 2" panose="05020102010507070707"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
                          <a:srgbClr val="000000"/>
                        </a:buClr>
                        <a:buFont typeface="Arial" panose="020B0604020202020204" pitchFamily="34" charset="0"/>
                        <a:buNone/>
                      </a:pPr>
                      <a:endParaRPr sz="1800" b="1">
                        <a:solidFill>
                          <a:srgbClr val="000000"/>
                        </a:solidFill>
                        <a:latin typeface="Calibri" panose="020F0502020204030204" charset="0"/>
                        <a:ea typeface="宋体" panose="02010600030101010101" pitchFamily="2" charset="-122"/>
                        <a:sym typeface="+mn-ea"/>
                      </a:endParaRPr>
                    </a:p>
                  </a:txBody>
                  <a:tcPr marL="90170" marR="90170" marT="46990" marB="46990" anchor="ctr">
                    <a:lnL w="12700" cap="flat" cmpd="sng">
                      <a:solidFill>
                        <a:srgbClr val="879CC8"/>
                      </a:solidFill>
                      <a:prstDash val="solid"/>
                      <a:headEnd type="none" w="med" len="med"/>
                      <a:tailEnd type="none" w="med" len="med"/>
                    </a:lnL>
                    <a:lnR w="12700" cap="flat" cmpd="sng">
                      <a:solidFill>
                        <a:srgbClr val="879CC8"/>
                      </a:solidFill>
                      <a:prstDash val="solid"/>
                      <a:headEnd type="none" w="med" len="med"/>
                      <a:tailEnd type="none" w="med" len="med"/>
                    </a:lnR>
                    <a:lnT w="12700" cap="flat" cmpd="sng">
                      <a:solidFill>
                        <a:srgbClr val="879CC8"/>
                      </a:solidFill>
                      <a:prstDash val="solid"/>
                      <a:headEnd type="none" w="med" len="med"/>
                      <a:tailEnd type="none" w="med" len="med"/>
                    </a:lnT>
                    <a:lnB w="12700" cap="flat" cmpd="sng">
                      <a:solidFill>
                        <a:srgbClr val="879CC8"/>
                      </a:solidFill>
                      <a:prstDash val="solid"/>
                      <a:headEnd type="none" w="med" len="med"/>
                      <a:tailEnd type="none" w="med" len="med"/>
                    </a:lnB>
                    <a:lnTlToBr>
                      <a:noFill/>
                    </a:lnTlToBr>
                    <a:lnBlToTr>
                      <a:noFill/>
                    </a:lnBlToTr>
                    <a:noFill/>
                  </a:tcPr>
                </a:tc>
              </a:tr>
            </a:tbl>
          </a:graphicData>
        </a:graphic>
      </p:graphicFrame>
      <p:sp>
        <p:nvSpPr>
          <p:cNvPr id="43038" name="文本框 2"/>
          <p:cNvSpPr txBox="1"/>
          <p:nvPr/>
        </p:nvSpPr>
        <p:spPr>
          <a:xfrm>
            <a:off x="833438" y="4649788"/>
            <a:ext cx="309562" cy="365125"/>
          </a:xfrm>
          <a:prstGeom prst="rect">
            <a:avLst/>
          </a:prstGeom>
          <a:noFill/>
          <a:ln w="9525">
            <a:noFill/>
          </a:ln>
        </p:spPr>
        <p:txBody>
          <a:bodyPr wrap="none" anchor="t">
            <a:spAutoFit/>
          </a:bodyPr>
          <a:lstStyle/>
          <a:p>
            <a:pPr lvl="0"/>
            <a:endParaRPr lang="zh-CN" altLang="en-US" dirty="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框 41985"/>
          <p:cNvSpPr txBox="1"/>
          <p:nvPr/>
        </p:nvSpPr>
        <p:spPr>
          <a:xfrm>
            <a:off x="641350" y="1314450"/>
            <a:ext cx="7667625" cy="829945"/>
          </a:xfrm>
          <a:prstGeom prst="rect">
            <a:avLst/>
          </a:prstGeom>
          <a:noFill/>
          <a:ln w="9525">
            <a:noFill/>
          </a:ln>
        </p:spPr>
        <p:txBody>
          <a:bodyPr wrap="square" anchor="t">
            <a:spAutoFit/>
          </a:bodyPr>
          <a:lstStyle/>
          <a:p>
            <a:pPr hangingPunct="0"/>
            <a:r>
              <a:rPr lang="zh-CN" altLang="en-US" sz="2400" b="1" dirty="0">
                <a:solidFill>
                  <a:srgbClr val="FF0000"/>
                </a:solidFill>
                <a:latin typeface="楷体" charset="-122"/>
                <a:ea typeface="楷体" charset="-122"/>
              </a:rPr>
              <a:t>五、公共事业管理专业课程通过率情况</a:t>
            </a:r>
          </a:p>
          <a:p>
            <a:pPr hangingPunct="0"/>
            <a:r>
              <a:rPr lang="zh-CN" altLang="en-US" sz="2400" b="1" dirty="0">
                <a:solidFill>
                  <a:srgbClr val="FF0000"/>
                </a:solidFill>
                <a:latin typeface="楷体" charset="-122"/>
                <a:ea typeface="楷体" charset="-122"/>
              </a:rPr>
              <a:t>   </a:t>
            </a:r>
          </a:p>
        </p:txBody>
      </p:sp>
      <p:graphicFrame>
        <p:nvGraphicFramePr>
          <p:cNvPr id="2" name="表格 1"/>
          <p:cNvGraphicFramePr/>
          <p:nvPr>
            <p:custDataLst>
              <p:tags r:id="rId1"/>
            </p:custDataLst>
          </p:nvPr>
        </p:nvGraphicFramePr>
        <p:xfrm>
          <a:off x="641350" y="2364105"/>
          <a:ext cx="7667625" cy="2994025"/>
        </p:xfrm>
        <a:graphic>
          <a:graphicData uri="http://schemas.openxmlformats.org/drawingml/2006/table">
            <a:tbl>
              <a:tblPr firstRow="1" bandRow="1">
                <a:tableStyleId>{073A0DAA-6AF3-43AB-8588-CEC1D06C72B9}</a:tableStyleId>
              </a:tblPr>
              <a:tblGrid>
                <a:gridCol w="2681605"/>
                <a:gridCol w="897255"/>
                <a:gridCol w="1457960"/>
                <a:gridCol w="1403350"/>
                <a:gridCol w="1227455"/>
              </a:tblGrid>
              <a:tr h="381000">
                <a:tc>
                  <a:txBody>
                    <a:bodyPr/>
                    <a:lstStyle/>
                    <a:p>
                      <a:pPr algn="ctr">
                        <a:buNone/>
                      </a:pPr>
                      <a:r>
                        <a:rPr lang="zh-CN" altLang="en-US" sz="1800">
                          <a:solidFill>
                            <a:schemeClr val="accent5">
                              <a:lumMod val="10000"/>
                            </a:schemeClr>
                          </a:solidFill>
                        </a:rPr>
                        <a:t>考试日程</a:t>
                      </a:r>
                    </a:p>
                  </a:txBody>
                  <a:tcPr/>
                </a:tc>
                <a:tc>
                  <a:txBody>
                    <a:bodyPr/>
                    <a:lstStyle/>
                    <a:p>
                      <a:pPr algn="ctr">
                        <a:buNone/>
                      </a:pPr>
                      <a:r>
                        <a:rPr lang="zh-CN" altLang="en-US" sz="1800">
                          <a:solidFill>
                            <a:schemeClr val="accent5">
                              <a:lumMod val="10000"/>
                            </a:schemeClr>
                          </a:solidFill>
                        </a:rPr>
                        <a:t>总科次</a:t>
                      </a:r>
                    </a:p>
                  </a:txBody>
                  <a:tcPr/>
                </a:tc>
                <a:tc>
                  <a:txBody>
                    <a:bodyPr/>
                    <a:lstStyle/>
                    <a:p>
                      <a:pPr algn="ctr">
                        <a:buNone/>
                      </a:pPr>
                      <a:r>
                        <a:rPr lang="zh-CN" altLang="en-US" sz="1800">
                          <a:solidFill>
                            <a:schemeClr val="accent5">
                              <a:lumMod val="10000"/>
                            </a:schemeClr>
                          </a:solidFill>
                        </a:rPr>
                        <a:t>及格科次</a:t>
                      </a:r>
                    </a:p>
                  </a:txBody>
                  <a:tcPr/>
                </a:tc>
                <a:tc>
                  <a:txBody>
                    <a:bodyPr/>
                    <a:lstStyle/>
                    <a:p>
                      <a:pPr algn="ctr">
                        <a:buNone/>
                      </a:pPr>
                      <a:r>
                        <a:rPr lang="zh-CN" altLang="en-US" sz="1800">
                          <a:solidFill>
                            <a:schemeClr val="accent5">
                              <a:lumMod val="10000"/>
                            </a:schemeClr>
                          </a:solidFill>
                        </a:rPr>
                        <a:t>不及格科次</a:t>
                      </a:r>
                    </a:p>
                  </a:txBody>
                  <a:tcPr/>
                </a:tc>
                <a:tc>
                  <a:txBody>
                    <a:bodyPr/>
                    <a:lstStyle/>
                    <a:p>
                      <a:pPr algn="ctr">
                        <a:buNone/>
                      </a:pPr>
                      <a:r>
                        <a:rPr lang="zh-CN" altLang="en-US" sz="1800">
                          <a:solidFill>
                            <a:schemeClr val="accent5">
                              <a:lumMod val="10000"/>
                            </a:schemeClr>
                          </a:solidFill>
                        </a:rPr>
                        <a:t>总及格率</a:t>
                      </a:r>
                    </a:p>
                  </a:txBody>
                  <a:tcPr/>
                </a:tc>
              </a:tr>
              <a:tr h="381000">
                <a:tc>
                  <a:txBody>
                    <a:bodyPr/>
                    <a:lstStyle/>
                    <a:p>
                      <a:pPr algn="ctr">
                        <a:buNone/>
                      </a:pPr>
                      <a:r>
                        <a:rPr lang="en-US" altLang="zh-CN" sz="1600" b="1">
                          <a:solidFill>
                            <a:schemeClr val="accent5">
                              <a:lumMod val="10000"/>
                            </a:schemeClr>
                          </a:solidFill>
                        </a:rPr>
                        <a:t>2016</a:t>
                      </a:r>
                      <a:r>
                        <a:rPr lang="zh-CN" altLang="en-US" sz="1600" b="1">
                          <a:solidFill>
                            <a:schemeClr val="accent5">
                              <a:lumMod val="10000"/>
                            </a:schemeClr>
                          </a:solidFill>
                        </a:rPr>
                        <a:t>年</a:t>
                      </a:r>
                      <a:r>
                        <a:rPr lang="en-US" altLang="zh-CN" sz="1600" b="1">
                          <a:solidFill>
                            <a:schemeClr val="accent5">
                              <a:lumMod val="10000"/>
                            </a:schemeClr>
                          </a:solidFill>
                        </a:rPr>
                        <a:t>10</a:t>
                      </a:r>
                      <a:r>
                        <a:rPr lang="zh-CN" altLang="en-US" sz="1600" b="1">
                          <a:solidFill>
                            <a:schemeClr val="accent5">
                              <a:lumMod val="10000"/>
                            </a:schemeClr>
                          </a:solidFill>
                        </a:rPr>
                        <a:t>月</a:t>
                      </a:r>
                    </a:p>
                  </a:txBody>
                  <a:tcPr/>
                </a:tc>
                <a:tc>
                  <a:txBody>
                    <a:bodyPr/>
                    <a:lstStyle/>
                    <a:p>
                      <a:pPr algn="ctr">
                        <a:buNone/>
                      </a:pPr>
                      <a:r>
                        <a:rPr lang="en-US" altLang="zh-CN" sz="1600" b="1">
                          <a:solidFill>
                            <a:schemeClr val="accent5">
                              <a:lumMod val="10000"/>
                            </a:schemeClr>
                          </a:solidFill>
                        </a:rPr>
                        <a:t>1135</a:t>
                      </a:r>
                    </a:p>
                  </a:txBody>
                  <a:tcPr/>
                </a:tc>
                <a:tc>
                  <a:txBody>
                    <a:bodyPr/>
                    <a:lstStyle/>
                    <a:p>
                      <a:pPr algn="ctr">
                        <a:buNone/>
                      </a:pPr>
                      <a:r>
                        <a:rPr lang="en-US" altLang="zh-CN" sz="1600" b="1">
                          <a:solidFill>
                            <a:schemeClr val="accent5">
                              <a:lumMod val="10000"/>
                            </a:schemeClr>
                          </a:solidFill>
                        </a:rPr>
                        <a:t>1120</a:t>
                      </a:r>
                    </a:p>
                  </a:txBody>
                  <a:tcPr/>
                </a:tc>
                <a:tc>
                  <a:txBody>
                    <a:bodyPr/>
                    <a:lstStyle/>
                    <a:p>
                      <a:pPr algn="ctr">
                        <a:buNone/>
                      </a:pPr>
                      <a:r>
                        <a:rPr lang="en-US" altLang="zh-CN" sz="1600" b="1">
                          <a:solidFill>
                            <a:schemeClr val="accent5">
                              <a:lumMod val="10000"/>
                            </a:schemeClr>
                          </a:solidFill>
                        </a:rPr>
                        <a:t>15</a:t>
                      </a:r>
                    </a:p>
                  </a:txBody>
                  <a:tcPr/>
                </a:tc>
                <a:tc>
                  <a:txBody>
                    <a:bodyPr/>
                    <a:lstStyle/>
                    <a:p>
                      <a:pPr algn="ctr">
                        <a:buNone/>
                      </a:pPr>
                      <a:r>
                        <a:rPr lang="en-US" altLang="zh-CN" sz="1600" b="1">
                          <a:solidFill>
                            <a:schemeClr val="accent5">
                              <a:lumMod val="10000"/>
                            </a:schemeClr>
                          </a:solidFill>
                        </a:rPr>
                        <a:t>98.68%</a:t>
                      </a:r>
                    </a:p>
                  </a:txBody>
                  <a:tcPr/>
                </a:tc>
              </a:tr>
              <a:tr h="381000">
                <a:tc>
                  <a:txBody>
                    <a:bodyPr/>
                    <a:lstStyle/>
                    <a:p>
                      <a:pPr algn="ctr">
                        <a:buNone/>
                      </a:pPr>
                      <a:r>
                        <a:rPr lang="en-US" altLang="zh-CN" sz="1600" b="1">
                          <a:solidFill>
                            <a:schemeClr val="accent5">
                              <a:lumMod val="10000"/>
                            </a:schemeClr>
                          </a:solidFill>
                        </a:rPr>
                        <a:t>2017</a:t>
                      </a:r>
                      <a:r>
                        <a:rPr lang="zh-CN" altLang="en-US" sz="1600" b="1">
                          <a:solidFill>
                            <a:schemeClr val="accent5">
                              <a:lumMod val="10000"/>
                            </a:schemeClr>
                          </a:solidFill>
                        </a:rPr>
                        <a:t>年</a:t>
                      </a:r>
                      <a:r>
                        <a:rPr lang="en-US" altLang="zh-CN" sz="1600" b="1">
                          <a:solidFill>
                            <a:schemeClr val="accent5">
                              <a:lumMod val="10000"/>
                            </a:schemeClr>
                          </a:solidFill>
                        </a:rPr>
                        <a:t>4</a:t>
                      </a:r>
                      <a:r>
                        <a:rPr lang="zh-CN" altLang="en-US" sz="1600" b="1">
                          <a:solidFill>
                            <a:schemeClr val="accent5">
                              <a:lumMod val="10000"/>
                            </a:schemeClr>
                          </a:solidFill>
                        </a:rPr>
                        <a:t>月</a:t>
                      </a:r>
                    </a:p>
                  </a:txBody>
                  <a:tcPr/>
                </a:tc>
                <a:tc>
                  <a:txBody>
                    <a:bodyPr/>
                    <a:lstStyle/>
                    <a:p>
                      <a:pPr algn="ctr">
                        <a:buNone/>
                      </a:pPr>
                      <a:r>
                        <a:rPr lang="en-US" altLang="zh-CN" sz="1600" b="1">
                          <a:solidFill>
                            <a:schemeClr val="accent5">
                              <a:lumMod val="10000"/>
                            </a:schemeClr>
                          </a:solidFill>
                        </a:rPr>
                        <a:t>1426</a:t>
                      </a:r>
                    </a:p>
                  </a:txBody>
                  <a:tcPr/>
                </a:tc>
                <a:tc>
                  <a:txBody>
                    <a:bodyPr/>
                    <a:lstStyle/>
                    <a:p>
                      <a:pPr algn="ctr">
                        <a:buNone/>
                      </a:pPr>
                      <a:r>
                        <a:rPr lang="en-US" altLang="zh-CN" sz="1600" b="1">
                          <a:solidFill>
                            <a:schemeClr val="accent5">
                              <a:lumMod val="10000"/>
                            </a:schemeClr>
                          </a:solidFill>
                        </a:rPr>
                        <a:t>1397</a:t>
                      </a:r>
                    </a:p>
                  </a:txBody>
                  <a:tcPr/>
                </a:tc>
                <a:tc>
                  <a:txBody>
                    <a:bodyPr/>
                    <a:lstStyle/>
                    <a:p>
                      <a:pPr algn="ctr">
                        <a:buNone/>
                      </a:pPr>
                      <a:r>
                        <a:rPr lang="en-US" altLang="zh-CN" sz="1600" b="1">
                          <a:solidFill>
                            <a:schemeClr val="accent5">
                              <a:lumMod val="10000"/>
                            </a:schemeClr>
                          </a:solidFill>
                        </a:rPr>
                        <a:t>29</a:t>
                      </a:r>
                    </a:p>
                  </a:txBody>
                  <a:tcPr/>
                </a:tc>
                <a:tc>
                  <a:txBody>
                    <a:bodyPr/>
                    <a:lstStyle/>
                    <a:p>
                      <a:pPr algn="ctr">
                        <a:buNone/>
                      </a:pPr>
                      <a:r>
                        <a:rPr lang="en-US" altLang="zh-CN" sz="1600" b="1">
                          <a:solidFill>
                            <a:schemeClr val="accent5">
                              <a:lumMod val="10000"/>
                            </a:schemeClr>
                          </a:solidFill>
                          <a:sym typeface="+mn-ea"/>
                        </a:rPr>
                        <a:t>97.97%</a:t>
                      </a:r>
                    </a:p>
                  </a:txBody>
                  <a:tcPr/>
                </a:tc>
              </a:tr>
              <a:tr h="370205">
                <a:tc>
                  <a:txBody>
                    <a:bodyPr/>
                    <a:lstStyle/>
                    <a:p>
                      <a:pPr algn="ctr">
                        <a:buNone/>
                      </a:pPr>
                      <a:r>
                        <a:rPr lang="en-US" altLang="zh-CN" sz="1600" b="1">
                          <a:solidFill>
                            <a:schemeClr val="accent5">
                              <a:lumMod val="10000"/>
                            </a:schemeClr>
                          </a:solidFill>
                        </a:rPr>
                        <a:t>2017</a:t>
                      </a:r>
                      <a:r>
                        <a:rPr lang="zh-CN" altLang="en-US" sz="1600" b="1">
                          <a:solidFill>
                            <a:schemeClr val="accent5">
                              <a:lumMod val="10000"/>
                            </a:schemeClr>
                          </a:solidFill>
                        </a:rPr>
                        <a:t>年</a:t>
                      </a:r>
                      <a:r>
                        <a:rPr lang="en-US" altLang="zh-CN" sz="1600" b="1">
                          <a:solidFill>
                            <a:schemeClr val="accent5">
                              <a:lumMod val="10000"/>
                            </a:schemeClr>
                          </a:solidFill>
                        </a:rPr>
                        <a:t>10</a:t>
                      </a:r>
                      <a:r>
                        <a:rPr lang="zh-CN" altLang="en-US" sz="1600" b="1">
                          <a:solidFill>
                            <a:schemeClr val="accent5">
                              <a:lumMod val="10000"/>
                            </a:schemeClr>
                          </a:solidFill>
                        </a:rPr>
                        <a:t>月</a:t>
                      </a:r>
                    </a:p>
                  </a:txBody>
                  <a:tcPr/>
                </a:tc>
                <a:tc>
                  <a:txBody>
                    <a:bodyPr/>
                    <a:lstStyle/>
                    <a:p>
                      <a:pPr algn="ctr">
                        <a:buNone/>
                      </a:pPr>
                      <a:r>
                        <a:rPr lang="en-US" altLang="zh-CN" sz="1600" b="1">
                          <a:solidFill>
                            <a:schemeClr val="accent5">
                              <a:lumMod val="10000"/>
                            </a:schemeClr>
                          </a:solidFill>
                        </a:rPr>
                        <a:t>2572</a:t>
                      </a:r>
                    </a:p>
                  </a:txBody>
                  <a:tcPr/>
                </a:tc>
                <a:tc>
                  <a:txBody>
                    <a:bodyPr/>
                    <a:lstStyle/>
                    <a:p>
                      <a:pPr algn="ctr">
                        <a:buNone/>
                      </a:pPr>
                      <a:r>
                        <a:rPr lang="en-US" altLang="zh-CN" sz="1600" b="1">
                          <a:solidFill>
                            <a:schemeClr val="accent5">
                              <a:lumMod val="10000"/>
                            </a:schemeClr>
                          </a:solidFill>
                        </a:rPr>
                        <a:t>2518</a:t>
                      </a:r>
                    </a:p>
                  </a:txBody>
                  <a:tcPr/>
                </a:tc>
                <a:tc>
                  <a:txBody>
                    <a:bodyPr/>
                    <a:lstStyle/>
                    <a:p>
                      <a:pPr algn="ctr">
                        <a:buNone/>
                      </a:pPr>
                      <a:r>
                        <a:rPr lang="en-US" altLang="zh-CN" sz="1600" b="1">
                          <a:solidFill>
                            <a:schemeClr val="accent5">
                              <a:lumMod val="10000"/>
                            </a:schemeClr>
                          </a:solidFill>
                          <a:sym typeface="+mn-ea"/>
                        </a:rPr>
                        <a:t>54</a:t>
                      </a:r>
                    </a:p>
                  </a:txBody>
                  <a:tcPr/>
                </a:tc>
                <a:tc>
                  <a:txBody>
                    <a:bodyPr/>
                    <a:lstStyle/>
                    <a:p>
                      <a:pPr algn="ctr">
                        <a:buNone/>
                      </a:pPr>
                      <a:r>
                        <a:rPr lang="en-US" sz="1600" b="1">
                          <a:solidFill>
                            <a:schemeClr val="accent5">
                              <a:lumMod val="10000"/>
                            </a:schemeClr>
                          </a:solidFill>
                          <a:sym typeface="+mn-ea"/>
                        </a:rPr>
                        <a:t>97.90%</a:t>
                      </a:r>
                    </a:p>
                  </a:txBody>
                  <a:tcPr/>
                </a:tc>
              </a:tr>
              <a:tr h="370205">
                <a:tc>
                  <a:txBody>
                    <a:bodyPr/>
                    <a:lstStyle/>
                    <a:p>
                      <a:pPr algn="ctr">
                        <a:buNone/>
                      </a:pPr>
                      <a:r>
                        <a:rPr lang="en-US" altLang="zh-CN" sz="1600" b="1">
                          <a:solidFill>
                            <a:schemeClr val="accent5">
                              <a:lumMod val="10000"/>
                            </a:schemeClr>
                          </a:solidFill>
                        </a:rPr>
                        <a:t>2018</a:t>
                      </a:r>
                      <a:r>
                        <a:rPr lang="zh-CN" altLang="zh-CN" sz="1600" b="1">
                          <a:solidFill>
                            <a:schemeClr val="accent5">
                              <a:lumMod val="10000"/>
                            </a:schemeClr>
                          </a:solidFill>
                        </a:rPr>
                        <a:t>年</a:t>
                      </a:r>
                      <a:r>
                        <a:rPr lang="en-US" altLang="zh-CN" sz="1600" b="1">
                          <a:solidFill>
                            <a:schemeClr val="accent5">
                              <a:lumMod val="10000"/>
                            </a:schemeClr>
                          </a:solidFill>
                        </a:rPr>
                        <a:t>4</a:t>
                      </a:r>
                      <a:r>
                        <a:rPr lang="zh-CN" altLang="en-US" sz="1600" b="1">
                          <a:solidFill>
                            <a:schemeClr val="accent5">
                              <a:lumMod val="10000"/>
                            </a:schemeClr>
                          </a:solidFill>
                        </a:rPr>
                        <a:t>月</a:t>
                      </a:r>
                    </a:p>
                  </a:txBody>
                  <a:tcPr/>
                </a:tc>
                <a:tc>
                  <a:txBody>
                    <a:bodyPr/>
                    <a:lstStyle/>
                    <a:p>
                      <a:pPr algn="ctr">
                        <a:buNone/>
                      </a:pPr>
                      <a:r>
                        <a:rPr lang="en-US" altLang="zh-CN" sz="1600" b="1">
                          <a:solidFill>
                            <a:schemeClr val="accent5">
                              <a:lumMod val="10000"/>
                            </a:schemeClr>
                          </a:solidFill>
                        </a:rPr>
                        <a:t>1897</a:t>
                      </a:r>
                    </a:p>
                  </a:txBody>
                  <a:tcPr anchor="ctr"/>
                </a:tc>
                <a:tc>
                  <a:txBody>
                    <a:bodyPr/>
                    <a:lstStyle/>
                    <a:p>
                      <a:pPr algn="ctr">
                        <a:buNone/>
                      </a:pPr>
                      <a:r>
                        <a:rPr lang="en-US" altLang="zh-CN" sz="1600" b="1">
                          <a:solidFill>
                            <a:schemeClr val="accent5">
                              <a:lumMod val="10000"/>
                            </a:schemeClr>
                          </a:solidFill>
                        </a:rPr>
                        <a:t>1872</a:t>
                      </a:r>
                    </a:p>
                  </a:txBody>
                  <a:tcPr anchor="ctr"/>
                </a:tc>
                <a:tc>
                  <a:txBody>
                    <a:bodyPr/>
                    <a:lstStyle/>
                    <a:p>
                      <a:pPr algn="ctr">
                        <a:buNone/>
                      </a:pPr>
                      <a:r>
                        <a:rPr lang="en-US" altLang="zh-CN" sz="1600" b="1">
                          <a:solidFill>
                            <a:schemeClr val="accent5">
                              <a:lumMod val="10000"/>
                            </a:schemeClr>
                          </a:solidFill>
                        </a:rPr>
                        <a:t>25</a:t>
                      </a:r>
                    </a:p>
                  </a:txBody>
                  <a:tcPr anchor="ctr"/>
                </a:tc>
                <a:tc>
                  <a:txBody>
                    <a:bodyPr/>
                    <a:lstStyle/>
                    <a:p>
                      <a:pPr algn="ctr">
                        <a:buNone/>
                      </a:pPr>
                      <a:r>
                        <a:rPr lang="en-US" altLang="zh-CN" sz="1600" b="1">
                          <a:solidFill>
                            <a:schemeClr val="accent5">
                              <a:lumMod val="10000"/>
                            </a:schemeClr>
                          </a:solidFill>
                        </a:rPr>
                        <a:t>98.68%</a:t>
                      </a:r>
                    </a:p>
                  </a:txBody>
                  <a:tcPr anchor="ctr"/>
                </a:tc>
              </a:tr>
              <a:tr h="370205">
                <a:tc>
                  <a:txBody>
                    <a:bodyPr/>
                    <a:lstStyle/>
                    <a:p>
                      <a:pPr algn="ctr">
                        <a:buNone/>
                      </a:pPr>
                      <a:r>
                        <a:rPr lang="en-US" altLang="zh-CN" sz="1600" b="1">
                          <a:solidFill>
                            <a:schemeClr val="accent5">
                              <a:lumMod val="10000"/>
                            </a:schemeClr>
                          </a:solidFill>
                        </a:rPr>
                        <a:t>2018</a:t>
                      </a:r>
                      <a:r>
                        <a:rPr lang="zh-CN" altLang="en-US" sz="1600" b="1">
                          <a:solidFill>
                            <a:schemeClr val="accent5">
                              <a:lumMod val="10000"/>
                            </a:schemeClr>
                          </a:solidFill>
                        </a:rPr>
                        <a:t>年</a:t>
                      </a:r>
                      <a:r>
                        <a:rPr lang="en-US" altLang="zh-CN" sz="1600" b="1">
                          <a:solidFill>
                            <a:schemeClr val="accent5">
                              <a:lumMod val="10000"/>
                            </a:schemeClr>
                          </a:solidFill>
                        </a:rPr>
                        <a:t>10</a:t>
                      </a:r>
                      <a:r>
                        <a:rPr lang="zh-CN" altLang="en-US" sz="1600" b="1">
                          <a:solidFill>
                            <a:schemeClr val="accent5">
                              <a:lumMod val="10000"/>
                            </a:schemeClr>
                          </a:solidFill>
                        </a:rPr>
                        <a:t>月</a:t>
                      </a:r>
                    </a:p>
                  </a:txBody>
                  <a:tcPr/>
                </a:tc>
                <a:tc>
                  <a:txBody>
                    <a:bodyPr/>
                    <a:lstStyle/>
                    <a:p>
                      <a:pPr algn="ctr">
                        <a:buNone/>
                      </a:pPr>
                      <a:r>
                        <a:rPr lang="en-US" altLang="zh-CN" sz="1600" b="1">
                          <a:solidFill>
                            <a:schemeClr val="accent5">
                              <a:lumMod val="10000"/>
                            </a:schemeClr>
                          </a:solidFill>
                        </a:rPr>
                        <a:t>3479</a:t>
                      </a:r>
                    </a:p>
                  </a:txBody>
                  <a:tcPr anchor="ctr"/>
                </a:tc>
                <a:tc>
                  <a:txBody>
                    <a:bodyPr/>
                    <a:lstStyle/>
                    <a:p>
                      <a:pPr algn="ctr">
                        <a:buNone/>
                      </a:pPr>
                      <a:r>
                        <a:rPr lang="en-US" altLang="zh-CN" sz="1600" b="1">
                          <a:solidFill>
                            <a:schemeClr val="accent5">
                              <a:lumMod val="10000"/>
                            </a:schemeClr>
                          </a:solidFill>
                        </a:rPr>
                        <a:t>3438</a:t>
                      </a:r>
                    </a:p>
                  </a:txBody>
                  <a:tcPr anchor="ctr"/>
                </a:tc>
                <a:tc>
                  <a:txBody>
                    <a:bodyPr/>
                    <a:lstStyle/>
                    <a:p>
                      <a:pPr algn="ctr">
                        <a:buNone/>
                      </a:pPr>
                      <a:r>
                        <a:rPr lang="en-US" altLang="zh-CN" sz="1600" b="1">
                          <a:solidFill>
                            <a:schemeClr val="accent5">
                              <a:lumMod val="10000"/>
                            </a:schemeClr>
                          </a:solidFill>
                        </a:rPr>
                        <a:t>41</a:t>
                      </a:r>
                    </a:p>
                  </a:txBody>
                  <a:tcPr anchor="ctr"/>
                </a:tc>
                <a:tc>
                  <a:txBody>
                    <a:bodyPr/>
                    <a:lstStyle/>
                    <a:p>
                      <a:pPr algn="ctr">
                        <a:buNone/>
                      </a:pPr>
                      <a:r>
                        <a:rPr lang="en-US" altLang="zh-CN" sz="1600" b="1">
                          <a:solidFill>
                            <a:schemeClr val="accent5">
                              <a:lumMod val="10000"/>
                            </a:schemeClr>
                          </a:solidFill>
                        </a:rPr>
                        <a:t>98.82%</a:t>
                      </a:r>
                    </a:p>
                  </a:txBody>
                  <a:tcPr anchor="ctr"/>
                </a:tc>
              </a:tr>
              <a:tr h="370205">
                <a:tc>
                  <a:txBody>
                    <a:bodyPr/>
                    <a:lstStyle/>
                    <a:p>
                      <a:pPr algn="ctr">
                        <a:buClrTx/>
                        <a:buSzTx/>
                        <a:buNone/>
                      </a:pPr>
                      <a:r>
                        <a:rPr lang="en-US" altLang="zh-CN" sz="1600" b="1">
                          <a:solidFill>
                            <a:schemeClr val="accent5">
                              <a:lumMod val="10000"/>
                            </a:schemeClr>
                          </a:solidFill>
                        </a:rPr>
                        <a:t>2019年4月</a:t>
                      </a:r>
                    </a:p>
                  </a:txBody>
                  <a:tcPr marL="12700" marR="12700" marT="12700" anchor="ctr"/>
                </a:tc>
                <a:tc>
                  <a:txBody>
                    <a:bodyPr/>
                    <a:lstStyle/>
                    <a:p>
                      <a:pPr algn="ctr">
                        <a:buClrTx/>
                        <a:buSzTx/>
                        <a:buNone/>
                      </a:pPr>
                      <a:r>
                        <a:rPr lang="en-US" altLang="zh-CN" sz="1600" b="1">
                          <a:solidFill>
                            <a:schemeClr val="accent5">
                              <a:lumMod val="10000"/>
                            </a:schemeClr>
                          </a:solidFill>
                        </a:rPr>
                        <a:t>2820</a:t>
                      </a:r>
                    </a:p>
                  </a:txBody>
                  <a:tcPr marL="12700" marR="12700" marT="12700" anchor="ctr"/>
                </a:tc>
                <a:tc>
                  <a:txBody>
                    <a:bodyPr/>
                    <a:lstStyle/>
                    <a:p>
                      <a:pPr algn="ctr">
                        <a:buClrTx/>
                        <a:buSzTx/>
                        <a:buNone/>
                      </a:pPr>
                      <a:r>
                        <a:rPr lang="en-US" altLang="zh-CN" sz="1600" b="1">
                          <a:solidFill>
                            <a:schemeClr val="accent5">
                              <a:lumMod val="10000"/>
                            </a:schemeClr>
                          </a:solidFill>
                        </a:rPr>
                        <a:t>2791</a:t>
                      </a:r>
                    </a:p>
                  </a:txBody>
                  <a:tcPr marL="12700" marR="12700" marT="12700" anchor="ctr"/>
                </a:tc>
                <a:tc>
                  <a:txBody>
                    <a:bodyPr/>
                    <a:lstStyle/>
                    <a:p>
                      <a:pPr algn="ctr">
                        <a:buClrTx/>
                        <a:buSzTx/>
                        <a:buNone/>
                      </a:pPr>
                      <a:r>
                        <a:rPr lang="en-US" altLang="zh-CN" sz="1600" b="1">
                          <a:solidFill>
                            <a:schemeClr val="accent5">
                              <a:lumMod val="10000"/>
                            </a:schemeClr>
                          </a:solidFill>
                        </a:rPr>
                        <a:t>29</a:t>
                      </a:r>
                    </a:p>
                  </a:txBody>
                  <a:tcPr marL="12700" marR="12700" marT="12700" anchor="ctr"/>
                </a:tc>
                <a:tc>
                  <a:txBody>
                    <a:bodyPr/>
                    <a:lstStyle/>
                    <a:p>
                      <a:pPr algn="ctr">
                        <a:buClrTx/>
                        <a:buSzTx/>
                        <a:buNone/>
                      </a:pPr>
                      <a:r>
                        <a:rPr lang="en-US" altLang="zh-CN" sz="1600" b="1">
                          <a:solidFill>
                            <a:schemeClr val="accent5">
                              <a:lumMod val="10000"/>
                            </a:schemeClr>
                          </a:solidFill>
                        </a:rPr>
                        <a:t>98.97%</a:t>
                      </a:r>
                    </a:p>
                  </a:txBody>
                  <a:tcPr marL="12700" marR="12700" marT="12700" anchor="ctr"/>
                </a:tc>
              </a:tr>
              <a:tr h="370205">
                <a:tc>
                  <a:txBody>
                    <a:bodyPr/>
                    <a:lstStyle/>
                    <a:p>
                      <a:pPr algn="ctr">
                        <a:buClrTx/>
                        <a:buSzTx/>
                        <a:buNone/>
                      </a:pPr>
                      <a:r>
                        <a:rPr lang="en-US" altLang="zh-CN" sz="1600" b="1">
                          <a:solidFill>
                            <a:schemeClr val="accent5">
                              <a:lumMod val="10000"/>
                            </a:schemeClr>
                          </a:solidFill>
                        </a:rPr>
                        <a:t>2019年10月</a:t>
                      </a:r>
                    </a:p>
                  </a:txBody>
                  <a:tcPr marL="12700" marR="12700" marT="12700" anchor="ctr"/>
                </a:tc>
                <a:tc>
                  <a:txBody>
                    <a:bodyPr/>
                    <a:lstStyle/>
                    <a:p>
                      <a:pPr algn="ctr">
                        <a:buClrTx/>
                        <a:buSzTx/>
                        <a:buNone/>
                      </a:pPr>
                      <a:r>
                        <a:rPr lang="en-US" altLang="zh-CN" sz="1600" b="1">
                          <a:solidFill>
                            <a:schemeClr val="accent5">
                              <a:lumMod val="10000"/>
                            </a:schemeClr>
                          </a:solidFill>
                        </a:rPr>
                        <a:t>4709</a:t>
                      </a:r>
                    </a:p>
                  </a:txBody>
                  <a:tcPr marL="12700" marR="12700" marT="12700" anchor="ctr"/>
                </a:tc>
                <a:tc>
                  <a:txBody>
                    <a:bodyPr/>
                    <a:lstStyle/>
                    <a:p>
                      <a:pPr algn="ctr">
                        <a:buClrTx/>
                        <a:buSzTx/>
                        <a:buNone/>
                      </a:pPr>
                      <a:r>
                        <a:rPr lang="en-US" altLang="zh-CN" sz="1600" b="1">
                          <a:solidFill>
                            <a:schemeClr val="accent5">
                              <a:lumMod val="10000"/>
                            </a:schemeClr>
                          </a:solidFill>
                        </a:rPr>
                        <a:t>4592</a:t>
                      </a:r>
                    </a:p>
                  </a:txBody>
                  <a:tcPr marL="12700" marR="12700" marT="12700" anchor="ctr"/>
                </a:tc>
                <a:tc>
                  <a:txBody>
                    <a:bodyPr/>
                    <a:lstStyle/>
                    <a:p>
                      <a:pPr algn="ctr">
                        <a:buClrTx/>
                        <a:buSzTx/>
                        <a:buNone/>
                      </a:pPr>
                      <a:r>
                        <a:rPr lang="en-US" altLang="zh-CN" sz="1600" b="1">
                          <a:solidFill>
                            <a:schemeClr val="accent5">
                              <a:lumMod val="10000"/>
                            </a:schemeClr>
                          </a:solidFill>
                        </a:rPr>
                        <a:t>117</a:t>
                      </a:r>
                    </a:p>
                  </a:txBody>
                  <a:tcPr marL="12700" marR="12700" marT="12700" anchor="ctr"/>
                </a:tc>
                <a:tc>
                  <a:txBody>
                    <a:bodyPr/>
                    <a:lstStyle/>
                    <a:p>
                      <a:pPr algn="ctr">
                        <a:buClrTx/>
                        <a:buSzTx/>
                        <a:buNone/>
                      </a:pPr>
                      <a:r>
                        <a:rPr lang="en-US" altLang="zh-CN" sz="1600" b="1">
                          <a:solidFill>
                            <a:schemeClr val="accent5">
                              <a:lumMod val="10000"/>
                            </a:schemeClr>
                          </a:solidFill>
                        </a:rPr>
                        <a:t>97.52%</a:t>
                      </a:r>
                    </a:p>
                  </a:txBody>
                  <a:tcPr marL="12700" marR="12700" marT="12700"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框 41985"/>
          <p:cNvSpPr txBox="1"/>
          <p:nvPr/>
        </p:nvSpPr>
        <p:spPr>
          <a:xfrm>
            <a:off x="737870" y="870585"/>
            <a:ext cx="7667625" cy="460375"/>
          </a:xfrm>
          <a:prstGeom prst="rect">
            <a:avLst/>
          </a:prstGeom>
          <a:noFill/>
          <a:ln w="9525">
            <a:noFill/>
          </a:ln>
        </p:spPr>
        <p:txBody>
          <a:bodyPr wrap="square" anchor="t">
            <a:spAutoFit/>
          </a:bodyPr>
          <a:lstStyle/>
          <a:p>
            <a:pPr hangingPunct="0"/>
            <a:r>
              <a:rPr lang="zh-CN" altLang="en-US" sz="2000" b="1" dirty="0">
                <a:solidFill>
                  <a:srgbClr val="FF0000"/>
                </a:solidFill>
                <a:latin typeface="楷体" charset="-122"/>
                <a:ea typeface="楷体" charset="-122"/>
              </a:rPr>
              <a:t>六、公共事业管理专业</a:t>
            </a:r>
            <a:r>
              <a:rPr lang="en-US" altLang="zh-CN" sz="2000" b="1" dirty="0">
                <a:solidFill>
                  <a:srgbClr val="FF0000"/>
                </a:solidFill>
                <a:latin typeface="楷体" charset="-122"/>
                <a:ea typeface="楷体" charset="-122"/>
              </a:rPr>
              <a:t>2019</a:t>
            </a:r>
            <a:r>
              <a:rPr lang="zh-CN" altLang="en-US" sz="2000" b="1" dirty="0">
                <a:solidFill>
                  <a:srgbClr val="FF0000"/>
                </a:solidFill>
                <a:latin typeface="楷体" charset="-122"/>
                <a:ea typeface="楷体" charset="-122"/>
              </a:rPr>
              <a:t>年</a:t>
            </a:r>
            <a:r>
              <a:rPr lang="en-US" altLang="zh-CN" sz="2000" b="1" dirty="0">
                <a:solidFill>
                  <a:srgbClr val="FF0000"/>
                </a:solidFill>
                <a:latin typeface="楷体" charset="-122"/>
                <a:ea typeface="楷体" charset="-122"/>
              </a:rPr>
              <a:t>10</a:t>
            </a:r>
            <a:r>
              <a:rPr lang="zh-CN" altLang="en-US" sz="2000" b="1" dirty="0">
                <a:solidFill>
                  <a:srgbClr val="FF0000"/>
                </a:solidFill>
                <a:latin typeface="楷体" charset="-122"/>
                <a:ea typeface="楷体" charset="-122"/>
              </a:rPr>
              <a:t>月各对接学校课程通过率情况</a:t>
            </a:r>
            <a:r>
              <a:rPr lang="zh-CN" altLang="en-US" sz="2400" b="1" dirty="0">
                <a:solidFill>
                  <a:srgbClr val="FF0000"/>
                </a:solidFill>
                <a:latin typeface="楷体" charset="-122"/>
                <a:ea typeface="楷体" charset="-122"/>
              </a:rPr>
              <a:t> </a:t>
            </a:r>
          </a:p>
        </p:txBody>
      </p:sp>
      <p:sp>
        <p:nvSpPr>
          <p:cNvPr id="43038" name="文本框 2"/>
          <p:cNvSpPr txBox="1"/>
          <p:nvPr/>
        </p:nvSpPr>
        <p:spPr>
          <a:xfrm>
            <a:off x="833438" y="4649788"/>
            <a:ext cx="309562" cy="365125"/>
          </a:xfrm>
          <a:prstGeom prst="rect">
            <a:avLst/>
          </a:prstGeom>
          <a:noFill/>
          <a:ln w="9525">
            <a:noFill/>
          </a:ln>
        </p:spPr>
        <p:txBody>
          <a:bodyPr wrap="none" anchor="t">
            <a:spAutoFit/>
          </a:bodyPr>
          <a:lstStyle/>
          <a:p>
            <a:endParaRPr lang="zh-CN" altLang="en-US" dirty="0">
              <a:solidFill>
                <a:schemeClr val="tx1"/>
              </a:solidFill>
              <a:latin typeface="Arial" panose="020B0604020202020204" pitchFamily="34" charset="0"/>
              <a:ea typeface="宋体" panose="02010600030101010101" pitchFamily="2" charset="-122"/>
            </a:endParaRPr>
          </a:p>
        </p:txBody>
      </p:sp>
      <p:graphicFrame>
        <p:nvGraphicFramePr>
          <p:cNvPr id="3" name="表格 2"/>
          <p:cNvGraphicFramePr/>
          <p:nvPr>
            <p:custDataLst>
              <p:tags r:id="rId1"/>
            </p:custDataLst>
          </p:nvPr>
        </p:nvGraphicFramePr>
        <p:xfrm>
          <a:off x="487045" y="1584960"/>
          <a:ext cx="7976235" cy="3743960"/>
        </p:xfrm>
        <a:graphic>
          <a:graphicData uri="http://schemas.openxmlformats.org/drawingml/2006/table">
            <a:tbl>
              <a:tblPr firstRow="1" bandRow="1">
                <a:tableStyleId>{073A0DAA-6AF3-43AB-8588-CEC1D06C72B9}</a:tableStyleId>
              </a:tblPr>
              <a:tblGrid>
                <a:gridCol w="3088005"/>
                <a:gridCol w="1019175"/>
                <a:gridCol w="1154430"/>
                <a:gridCol w="1437640"/>
                <a:gridCol w="1276985"/>
              </a:tblGrid>
              <a:tr h="365760">
                <a:tc>
                  <a:txBody>
                    <a:bodyPr/>
                    <a:lstStyle/>
                    <a:p>
                      <a:pPr algn="ctr">
                        <a:buNone/>
                      </a:pPr>
                      <a:r>
                        <a:rPr lang="zh-CN" altLang="en-US" sz="1800">
                          <a:solidFill>
                            <a:schemeClr val="accent5">
                              <a:lumMod val="10000"/>
                            </a:schemeClr>
                          </a:solidFill>
                        </a:rPr>
                        <a:t>学校</a:t>
                      </a:r>
                    </a:p>
                  </a:txBody>
                  <a:tcPr/>
                </a:tc>
                <a:tc>
                  <a:txBody>
                    <a:bodyPr/>
                    <a:lstStyle/>
                    <a:p>
                      <a:pPr algn="ctr">
                        <a:buNone/>
                      </a:pPr>
                      <a:r>
                        <a:rPr lang="zh-CN" altLang="en-US" sz="1800">
                          <a:solidFill>
                            <a:schemeClr val="accent5">
                              <a:lumMod val="10000"/>
                            </a:schemeClr>
                          </a:solidFill>
                        </a:rPr>
                        <a:t>总科次</a:t>
                      </a:r>
                    </a:p>
                  </a:txBody>
                  <a:tcPr/>
                </a:tc>
                <a:tc>
                  <a:txBody>
                    <a:bodyPr/>
                    <a:lstStyle/>
                    <a:p>
                      <a:pPr algn="ctr">
                        <a:buNone/>
                      </a:pPr>
                      <a:r>
                        <a:rPr lang="zh-CN" altLang="en-US" sz="1800">
                          <a:solidFill>
                            <a:schemeClr val="accent5">
                              <a:lumMod val="10000"/>
                            </a:schemeClr>
                          </a:solidFill>
                        </a:rPr>
                        <a:t>及格科次</a:t>
                      </a:r>
                    </a:p>
                  </a:txBody>
                  <a:tcPr/>
                </a:tc>
                <a:tc>
                  <a:txBody>
                    <a:bodyPr/>
                    <a:lstStyle/>
                    <a:p>
                      <a:pPr algn="ctr">
                        <a:buNone/>
                      </a:pPr>
                      <a:r>
                        <a:rPr lang="zh-CN" altLang="en-US" sz="1800">
                          <a:solidFill>
                            <a:schemeClr val="accent5">
                              <a:lumMod val="10000"/>
                            </a:schemeClr>
                          </a:solidFill>
                        </a:rPr>
                        <a:t>不及格科次</a:t>
                      </a:r>
                    </a:p>
                  </a:txBody>
                  <a:tcPr/>
                </a:tc>
                <a:tc>
                  <a:txBody>
                    <a:bodyPr/>
                    <a:lstStyle/>
                    <a:p>
                      <a:pPr algn="ctr">
                        <a:buNone/>
                      </a:pPr>
                      <a:r>
                        <a:rPr lang="zh-CN" altLang="en-US" sz="1800">
                          <a:solidFill>
                            <a:schemeClr val="accent5">
                              <a:lumMod val="10000"/>
                            </a:schemeClr>
                          </a:solidFill>
                        </a:rPr>
                        <a:t>总合格率</a:t>
                      </a:r>
                    </a:p>
                  </a:txBody>
                  <a:tcPr/>
                </a:tc>
              </a:tr>
              <a:tr h="360680">
                <a:tc>
                  <a:txBody>
                    <a:bodyPr/>
                    <a:lstStyle/>
                    <a:p>
                      <a:pPr algn="ctr">
                        <a:lnSpc>
                          <a:spcPct val="150000"/>
                        </a:lnSpc>
                        <a:buClrTx/>
                        <a:buSzTx/>
                        <a:buNone/>
                      </a:pPr>
                      <a:r>
                        <a:rPr lang="en-US" sz="1400" b="1">
                          <a:solidFill>
                            <a:srgbClr val="000000"/>
                          </a:solidFill>
                          <a:latin typeface="+mj-lt"/>
                          <a:cs typeface="+mj-lt"/>
                        </a:rPr>
                        <a:t>常州开放大学</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133</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133</a:t>
                      </a:r>
                    </a:p>
                  </a:txBody>
                  <a:tcPr marL="12700" marR="12700" marT="12700" anchor="ctr"/>
                </a:tc>
                <a:tc>
                  <a:txBody>
                    <a:bodyPr/>
                    <a:lstStyle/>
                    <a:p>
                      <a:pPr algn="ctr">
                        <a:lnSpc>
                          <a:spcPct val="150000"/>
                        </a:lnSpc>
                        <a:buClrTx/>
                        <a:buSzTx/>
                        <a:buNone/>
                      </a:pPr>
                      <a:endParaRPr lang="en-US" sz="1400" b="1">
                        <a:solidFill>
                          <a:srgbClr val="000000"/>
                        </a:solidFill>
                        <a:latin typeface="+mj-lt"/>
                        <a:cs typeface="+mj-lt"/>
                      </a:endParaRP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100.00%</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建东职业技术学院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109</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108</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99.08%</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江南影视艺术职业学院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275</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263</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12</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95.64%</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江苏海事职业技术学院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861</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827</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34</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96.05%</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江苏旅游职业学院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197</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197</a:t>
                      </a:r>
                    </a:p>
                  </a:txBody>
                  <a:tcPr marL="12700" marR="12700" marT="12700" anchor="ctr"/>
                </a:tc>
                <a:tc>
                  <a:txBody>
                    <a:bodyPr/>
                    <a:lstStyle/>
                    <a:p>
                      <a:pPr algn="ctr">
                        <a:lnSpc>
                          <a:spcPct val="150000"/>
                        </a:lnSpc>
                        <a:buClrTx/>
                        <a:buSzTx/>
                        <a:buNone/>
                      </a:pPr>
                      <a:endParaRPr lang="en-US" sz="1400" b="1">
                        <a:solidFill>
                          <a:srgbClr val="000000"/>
                        </a:solidFill>
                        <a:latin typeface="+mj-lt"/>
                        <a:cs typeface="+mj-lt"/>
                      </a:endParaRP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100.00%</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江苏农林职业技术学院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235</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235</a:t>
                      </a:r>
                    </a:p>
                  </a:txBody>
                  <a:tcPr marL="12700" marR="12700" marT="12700" anchor="ctr"/>
                </a:tc>
                <a:tc>
                  <a:txBody>
                    <a:bodyPr/>
                    <a:lstStyle/>
                    <a:p>
                      <a:pPr algn="ctr">
                        <a:lnSpc>
                          <a:spcPct val="150000"/>
                        </a:lnSpc>
                        <a:buClrTx/>
                        <a:buSzTx/>
                        <a:buNone/>
                      </a:pPr>
                      <a:endParaRPr lang="en-US" sz="1400" b="1">
                        <a:solidFill>
                          <a:srgbClr val="000000"/>
                        </a:solidFill>
                        <a:latin typeface="+mj-lt"/>
                        <a:cs typeface="+mj-lt"/>
                      </a:endParaRP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100.00%</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江苏省南通卫生高等职业技术学校</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64</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64</a:t>
                      </a:r>
                    </a:p>
                  </a:txBody>
                  <a:tcPr marL="12700" marR="12700" marT="12700" anchor="ctr"/>
                </a:tc>
                <a:tc>
                  <a:txBody>
                    <a:bodyPr/>
                    <a:lstStyle/>
                    <a:p>
                      <a:pPr algn="ctr">
                        <a:lnSpc>
                          <a:spcPct val="150000"/>
                        </a:lnSpc>
                        <a:buClrTx/>
                        <a:buSzTx/>
                        <a:buNone/>
                      </a:pPr>
                      <a:endParaRPr lang="en-US" sz="1400" b="1">
                        <a:solidFill>
                          <a:srgbClr val="000000"/>
                        </a:solidFill>
                        <a:latin typeface="+mj-lt"/>
                        <a:cs typeface="+mj-lt"/>
                      </a:endParaRP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100.00%</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金肯职业技术学院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77</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71</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6</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92.21%</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连云港师范高等专科学校</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77</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77</a:t>
                      </a:r>
                    </a:p>
                  </a:txBody>
                  <a:tcPr marL="12700" marR="12700" marT="12700" anchor="ctr"/>
                </a:tc>
                <a:tc>
                  <a:txBody>
                    <a:bodyPr/>
                    <a:lstStyle/>
                    <a:p>
                      <a:pPr algn="ctr">
                        <a:lnSpc>
                          <a:spcPct val="150000"/>
                        </a:lnSpc>
                        <a:buClrTx/>
                        <a:buSzTx/>
                        <a:buNone/>
                      </a:pPr>
                      <a:endParaRPr lang="en-US" sz="1400" b="1">
                        <a:solidFill>
                          <a:srgbClr val="000000"/>
                        </a:solidFill>
                        <a:latin typeface="+mj-lt"/>
                        <a:cs typeface="+mj-lt"/>
                      </a:endParaRP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100.00%</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南京视觉艺术职业学院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39</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33</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6</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84.62%</a:t>
                      </a:r>
                    </a:p>
                  </a:txBody>
                  <a:tcPr marL="12700" marR="12700" marT="1270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29697"/>
          <p:cNvSpPr>
            <a:spLocks noGrp="1" noRot="1"/>
          </p:cNvSpPr>
          <p:nvPr>
            <p:ph type="title"/>
          </p:nvPr>
        </p:nvSpPr>
        <p:spPr>
          <a:xfrm>
            <a:off x="301625" y="1055688"/>
            <a:ext cx="2687638" cy="317500"/>
          </a:xfrm>
        </p:spPr>
        <p:txBody>
          <a:bodyPr anchor="ctr"/>
          <a:lstStyle/>
          <a:p>
            <a:pPr lvl="0"/>
            <a:r>
              <a:rPr lang="zh-CN" altLang="en-US" sz="2400">
                <a:solidFill>
                  <a:srgbClr val="000000"/>
                </a:solidFill>
                <a:latin typeface="楷体" charset="-122"/>
                <a:ea typeface="楷体" charset="-122"/>
              </a:rPr>
              <a:t>南京师范大学简介</a:t>
            </a:r>
          </a:p>
        </p:txBody>
      </p:sp>
      <p:sp>
        <p:nvSpPr>
          <p:cNvPr id="28674" name="文本占位符 29698"/>
          <p:cNvSpPr>
            <a:spLocks noGrp="1" noRot="1"/>
          </p:cNvSpPr>
          <p:nvPr>
            <p:ph idx="4294967295"/>
          </p:nvPr>
        </p:nvSpPr>
        <p:spPr>
          <a:xfrm>
            <a:off x="386715" y="1373188"/>
            <a:ext cx="8540750" cy="3305175"/>
          </a:xfrm>
        </p:spPr>
        <p:txBody>
          <a:bodyPr anchor="t"/>
          <a:lstStyle/>
          <a:p>
            <a:pPr marL="1905" lvl="0" indent="-1905">
              <a:buNone/>
            </a:pPr>
            <a:r>
              <a:rPr lang="en-US" altLang="zh-CN" sz="1800">
                <a:solidFill>
                  <a:srgbClr val="1D4157"/>
                </a:solidFill>
                <a:ea typeface="华文楷体" panose="02010600040101010101" charset="-122"/>
              </a:rPr>
              <a:t>      </a:t>
            </a:r>
            <a:r>
              <a:rPr lang="en-US" altLang="zh-CN" sz="2000">
                <a:solidFill>
                  <a:srgbClr val="1D4157"/>
                </a:solidFill>
                <a:latin typeface="楷体" charset="-122"/>
                <a:ea typeface="楷体" charset="-122"/>
              </a:rPr>
              <a:t> </a:t>
            </a:r>
            <a:r>
              <a:rPr lang="zh-CN" altLang="en-US" sz="2000">
                <a:solidFill>
                  <a:srgbClr val="1D4157"/>
                </a:solidFill>
                <a:latin typeface="楷体" charset="-122"/>
                <a:ea typeface="楷体" charset="-122"/>
              </a:rPr>
              <a:t>南京师范大学是国家“</a:t>
            </a:r>
            <a:r>
              <a:rPr lang="en-US" altLang="zh-CN" sz="2000">
                <a:solidFill>
                  <a:srgbClr val="1D4157"/>
                </a:solidFill>
                <a:latin typeface="楷体" charset="-122"/>
                <a:ea typeface="楷体" charset="-122"/>
              </a:rPr>
              <a:t>211</a:t>
            </a:r>
            <a:r>
              <a:rPr lang="zh-CN" altLang="en-US" sz="2000">
                <a:solidFill>
                  <a:srgbClr val="1D4157"/>
                </a:solidFill>
                <a:latin typeface="楷体" charset="-122"/>
                <a:ea typeface="楷体" charset="-122"/>
              </a:rPr>
              <a:t>工程”重点建设的江苏省属重点大学，它的主源可追溯到</a:t>
            </a:r>
            <a:r>
              <a:rPr lang="en-US" altLang="zh-CN" sz="2000">
                <a:solidFill>
                  <a:srgbClr val="1D4157"/>
                </a:solidFill>
                <a:latin typeface="楷体" charset="-122"/>
                <a:ea typeface="楷体" charset="-122"/>
              </a:rPr>
              <a:t>1902</a:t>
            </a:r>
            <a:r>
              <a:rPr lang="zh-CN" altLang="en-US" sz="2000">
                <a:solidFill>
                  <a:srgbClr val="1D4157"/>
                </a:solidFill>
                <a:latin typeface="楷体" charset="-122"/>
                <a:ea typeface="楷体" charset="-122"/>
              </a:rPr>
              <a:t>年创办的三江师范学堂，该学堂是中国高等师范教育的发祥地之一。南京师范大学作为一所百年老校，名家大师辈出，文化底蕴深厚。</a:t>
            </a:r>
            <a:r>
              <a:rPr lang="zh-CN" altLang="en-US" sz="2000">
                <a:solidFill>
                  <a:srgbClr val="7030A0"/>
                </a:solidFill>
                <a:latin typeface="楷体" charset="-122"/>
                <a:ea typeface="楷体" charset="-122"/>
              </a:rPr>
              <a:t>陶行知、陈鹤琴、吴贻芳、徐悲鸿、张大千、唐圭璋、傅抱石、吴作人</a:t>
            </a:r>
            <a:r>
              <a:rPr lang="zh-CN" altLang="en-US" sz="2000">
                <a:solidFill>
                  <a:srgbClr val="1D4157"/>
                </a:solidFill>
                <a:latin typeface="楷体" charset="-122"/>
                <a:ea typeface="楷体" charset="-122"/>
              </a:rPr>
              <a:t>等诸多蜚声海内外的专家学者曾在此主政或执教。目前更有一大批国内外知名的专家学者在此潜心耕耘，著书立说，培育后学。《百家讲坛》主讲人</a:t>
            </a:r>
            <a:r>
              <a:rPr lang="zh-CN" altLang="en-US" sz="2000">
                <a:solidFill>
                  <a:srgbClr val="7030A0"/>
                </a:solidFill>
                <a:latin typeface="楷体" charset="-122"/>
                <a:ea typeface="楷体" charset="-122"/>
              </a:rPr>
              <a:t>郦波</a:t>
            </a:r>
            <a:r>
              <a:rPr lang="zh-CN" altLang="en-US" sz="2000">
                <a:solidFill>
                  <a:srgbClr val="1D4157"/>
                </a:solidFill>
                <a:latin typeface="楷体" charset="-122"/>
                <a:ea typeface="楷体" charset="-122"/>
              </a:rPr>
              <a:t>教授也出自我校。大家所熟知的</a:t>
            </a:r>
            <a:r>
              <a:rPr lang="zh-CN" altLang="en-US" sz="2000">
                <a:solidFill>
                  <a:srgbClr val="7030A0"/>
                </a:solidFill>
                <a:latin typeface="楷体" charset="-122"/>
                <a:ea typeface="楷体" charset="-122"/>
              </a:rPr>
              <a:t>吴为山、孟非、张近东</a:t>
            </a:r>
            <a:r>
              <a:rPr lang="zh-CN" altLang="en-US" sz="2000">
                <a:solidFill>
                  <a:srgbClr val="1D4157"/>
                </a:solidFill>
                <a:latin typeface="楷体" charset="-122"/>
                <a:ea typeface="楷体" charset="-122"/>
              </a:rPr>
              <a:t>等都是我校的知名校友。学校以“正德厚生、笃学敏行”为校训，形成了“严谨、朴实、奋发、奉献”的优良校风。</a:t>
            </a:r>
          </a:p>
          <a:p>
            <a:pPr marL="1905" lvl="0" indent="-1905">
              <a:buNone/>
            </a:pPr>
            <a:r>
              <a:rPr lang="zh-CN" altLang="en-US" sz="1600">
                <a:solidFill>
                  <a:srgbClr val="1D4157"/>
                </a:solidFill>
                <a:ea typeface="华文楷体" panose="02010600040101010101" charset="-122"/>
              </a:rPr>
              <a:t>     </a:t>
            </a:r>
          </a:p>
          <a:p>
            <a:pPr marL="1905" lvl="0" indent="-1905">
              <a:lnSpc>
                <a:spcPct val="80000"/>
              </a:lnSpc>
              <a:buNone/>
            </a:pPr>
            <a:endParaRPr lang="zh-CN" altLang="en-US" sz="1600"/>
          </a:p>
        </p:txBody>
      </p:sp>
      <p:pic>
        <p:nvPicPr>
          <p:cNvPr id="28675" name="图片 29699" descr="QQ图片20151103142958"/>
          <p:cNvPicPr>
            <a:picLocks noChangeAspect="1"/>
          </p:cNvPicPr>
          <p:nvPr/>
        </p:nvPicPr>
        <p:blipFill>
          <a:blip r:embed="rId2"/>
          <a:stretch>
            <a:fillRect/>
          </a:stretch>
        </p:blipFill>
        <p:spPr>
          <a:xfrm>
            <a:off x="935355" y="4256088"/>
            <a:ext cx="7272338" cy="1439862"/>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框 41985"/>
          <p:cNvSpPr txBox="1"/>
          <p:nvPr/>
        </p:nvSpPr>
        <p:spPr>
          <a:xfrm>
            <a:off x="737870" y="1015365"/>
            <a:ext cx="7667625" cy="398780"/>
          </a:xfrm>
          <a:prstGeom prst="rect">
            <a:avLst/>
          </a:prstGeom>
          <a:noFill/>
          <a:ln w="9525">
            <a:noFill/>
          </a:ln>
        </p:spPr>
        <p:txBody>
          <a:bodyPr wrap="square" anchor="t">
            <a:spAutoFit/>
          </a:bodyPr>
          <a:lstStyle/>
          <a:p>
            <a:pPr hangingPunct="0"/>
            <a:r>
              <a:rPr lang="zh-CN" altLang="en-US" sz="2000" b="1" dirty="0">
                <a:solidFill>
                  <a:srgbClr val="FF0000"/>
                </a:solidFill>
                <a:latin typeface="楷体" charset="-122"/>
                <a:ea typeface="楷体" charset="-122"/>
              </a:rPr>
              <a:t>六、公共事业管理专业</a:t>
            </a:r>
            <a:r>
              <a:rPr lang="en-US" altLang="zh-CN" sz="2000" b="1" dirty="0">
                <a:solidFill>
                  <a:srgbClr val="FF0000"/>
                </a:solidFill>
                <a:latin typeface="楷体" charset="-122"/>
                <a:ea typeface="楷体" charset="-122"/>
              </a:rPr>
              <a:t>2019</a:t>
            </a:r>
            <a:r>
              <a:rPr lang="zh-CN" altLang="en-US" sz="2000" b="1" dirty="0">
                <a:solidFill>
                  <a:srgbClr val="FF0000"/>
                </a:solidFill>
                <a:latin typeface="楷体" charset="-122"/>
                <a:ea typeface="楷体" charset="-122"/>
              </a:rPr>
              <a:t>年</a:t>
            </a:r>
            <a:r>
              <a:rPr lang="en-US" altLang="zh-CN" sz="2000" b="1" dirty="0">
                <a:solidFill>
                  <a:srgbClr val="FF0000"/>
                </a:solidFill>
                <a:latin typeface="楷体" charset="-122"/>
                <a:ea typeface="楷体" charset="-122"/>
              </a:rPr>
              <a:t>10</a:t>
            </a:r>
            <a:r>
              <a:rPr lang="zh-CN" altLang="en-US" sz="2000" b="1" dirty="0">
                <a:solidFill>
                  <a:srgbClr val="FF0000"/>
                </a:solidFill>
                <a:latin typeface="楷体" charset="-122"/>
                <a:ea typeface="楷体" charset="-122"/>
              </a:rPr>
              <a:t>月各对接学校课程通过率情况</a:t>
            </a:r>
            <a:endParaRPr lang="zh-CN" altLang="en-US" sz="2400" b="1" dirty="0">
              <a:solidFill>
                <a:srgbClr val="FF0000"/>
              </a:solidFill>
              <a:latin typeface="楷体" charset="-122"/>
              <a:ea typeface="楷体" charset="-122"/>
            </a:endParaRPr>
          </a:p>
        </p:txBody>
      </p:sp>
      <p:sp>
        <p:nvSpPr>
          <p:cNvPr id="43038" name="文本框 2"/>
          <p:cNvSpPr txBox="1"/>
          <p:nvPr/>
        </p:nvSpPr>
        <p:spPr>
          <a:xfrm>
            <a:off x="833438" y="4649788"/>
            <a:ext cx="309562" cy="365125"/>
          </a:xfrm>
          <a:prstGeom prst="rect">
            <a:avLst/>
          </a:prstGeom>
          <a:noFill/>
          <a:ln w="9525">
            <a:noFill/>
          </a:ln>
        </p:spPr>
        <p:txBody>
          <a:bodyPr wrap="none" anchor="t">
            <a:spAutoFit/>
          </a:bodyPr>
          <a:lstStyle/>
          <a:p>
            <a:endParaRPr lang="zh-CN" altLang="en-US" dirty="0">
              <a:solidFill>
                <a:schemeClr val="tx1"/>
              </a:solidFill>
              <a:latin typeface="Arial" panose="020B0604020202020204" pitchFamily="34" charset="0"/>
              <a:ea typeface="宋体" panose="02010600030101010101" pitchFamily="2" charset="-122"/>
            </a:endParaRPr>
          </a:p>
        </p:txBody>
      </p:sp>
      <p:graphicFrame>
        <p:nvGraphicFramePr>
          <p:cNvPr id="3" name="表格 2"/>
          <p:cNvGraphicFramePr/>
          <p:nvPr>
            <p:custDataLst>
              <p:tags r:id="rId1"/>
            </p:custDataLst>
          </p:nvPr>
        </p:nvGraphicFramePr>
        <p:xfrm>
          <a:off x="487045" y="1752600"/>
          <a:ext cx="7976235" cy="5766435"/>
        </p:xfrm>
        <a:graphic>
          <a:graphicData uri="http://schemas.openxmlformats.org/drawingml/2006/table">
            <a:tbl>
              <a:tblPr firstRow="1" bandRow="1">
                <a:tableStyleId>{073A0DAA-6AF3-43AB-8588-CEC1D06C72B9}</a:tableStyleId>
              </a:tblPr>
              <a:tblGrid>
                <a:gridCol w="3088005"/>
                <a:gridCol w="1019175"/>
                <a:gridCol w="1154430"/>
                <a:gridCol w="1437640"/>
                <a:gridCol w="1276985"/>
              </a:tblGrid>
              <a:tr h="365760">
                <a:tc>
                  <a:txBody>
                    <a:bodyPr/>
                    <a:lstStyle/>
                    <a:p>
                      <a:pPr algn="ctr">
                        <a:buNone/>
                      </a:pPr>
                      <a:r>
                        <a:rPr lang="zh-CN" altLang="en-US" sz="1800">
                          <a:solidFill>
                            <a:schemeClr val="accent5">
                              <a:lumMod val="10000"/>
                            </a:schemeClr>
                          </a:solidFill>
                        </a:rPr>
                        <a:t>学校</a:t>
                      </a:r>
                    </a:p>
                  </a:txBody>
                  <a:tcPr/>
                </a:tc>
                <a:tc>
                  <a:txBody>
                    <a:bodyPr/>
                    <a:lstStyle/>
                    <a:p>
                      <a:pPr algn="ctr">
                        <a:buNone/>
                      </a:pPr>
                      <a:r>
                        <a:rPr lang="zh-CN" altLang="en-US" sz="1800">
                          <a:solidFill>
                            <a:schemeClr val="accent5">
                              <a:lumMod val="10000"/>
                            </a:schemeClr>
                          </a:solidFill>
                        </a:rPr>
                        <a:t>总科次</a:t>
                      </a:r>
                    </a:p>
                  </a:txBody>
                  <a:tcPr/>
                </a:tc>
                <a:tc>
                  <a:txBody>
                    <a:bodyPr/>
                    <a:lstStyle/>
                    <a:p>
                      <a:pPr algn="ctr">
                        <a:buNone/>
                      </a:pPr>
                      <a:r>
                        <a:rPr lang="zh-CN" altLang="en-US" sz="1800">
                          <a:solidFill>
                            <a:schemeClr val="accent5">
                              <a:lumMod val="10000"/>
                            </a:schemeClr>
                          </a:solidFill>
                        </a:rPr>
                        <a:t>及格科次</a:t>
                      </a:r>
                    </a:p>
                  </a:txBody>
                  <a:tcPr/>
                </a:tc>
                <a:tc>
                  <a:txBody>
                    <a:bodyPr/>
                    <a:lstStyle/>
                    <a:p>
                      <a:pPr algn="ctr">
                        <a:buNone/>
                      </a:pPr>
                      <a:r>
                        <a:rPr lang="zh-CN" altLang="en-US" sz="1800">
                          <a:solidFill>
                            <a:schemeClr val="accent5">
                              <a:lumMod val="10000"/>
                            </a:schemeClr>
                          </a:solidFill>
                        </a:rPr>
                        <a:t>不及格科次</a:t>
                      </a:r>
                    </a:p>
                  </a:txBody>
                  <a:tcPr/>
                </a:tc>
                <a:tc>
                  <a:txBody>
                    <a:bodyPr/>
                    <a:lstStyle/>
                    <a:p>
                      <a:pPr algn="ctr">
                        <a:buNone/>
                      </a:pPr>
                      <a:r>
                        <a:rPr lang="zh-CN" altLang="en-US" sz="1800">
                          <a:solidFill>
                            <a:schemeClr val="accent5">
                              <a:lumMod val="10000"/>
                            </a:schemeClr>
                          </a:solidFill>
                        </a:rPr>
                        <a:t>总合格率</a:t>
                      </a:r>
                    </a:p>
                  </a:txBody>
                  <a:tcPr/>
                </a:tc>
              </a:tr>
              <a:tr h="304800">
                <a:tc>
                  <a:txBody>
                    <a:bodyPr/>
                    <a:lstStyle/>
                    <a:p>
                      <a:pPr algn="ctr">
                        <a:lnSpc>
                          <a:spcPct val="150000"/>
                        </a:lnSpc>
                        <a:buClrTx/>
                        <a:buSzTx/>
                        <a:buNone/>
                      </a:pPr>
                      <a:r>
                        <a:rPr lang="en-US" sz="1400" b="1">
                          <a:solidFill>
                            <a:srgbClr val="000000"/>
                          </a:solidFill>
                          <a:latin typeface="+mj-lt"/>
                          <a:cs typeface="+mj-lt"/>
                        </a:rPr>
                        <a:t>南京特殊教育师范学院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142</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141</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99.30%</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南京中华中等专业学校</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505</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491</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14</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97.23%</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苏州工业园区职业技术学院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171</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167</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4</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97.66%</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苏州健雄职业技术学院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198</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198</a:t>
                      </a:r>
                    </a:p>
                  </a:txBody>
                  <a:tcPr marL="12700" marR="12700" marT="12700" anchor="ctr"/>
                </a:tc>
                <a:tc>
                  <a:txBody>
                    <a:bodyPr/>
                    <a:lstStyle/>
                    <a:p>
                      <a:pPr algn="ctr">
                        <a:lnSpc>
                          <a:spcPct val="150000"/>
                        </a:lnSpc>
                        <a:buClrTx/>
                        <a:buSzTx/>
                        <a:buNone/>
                      </a:pPr>
                      <a:endParaRPr lang="en-US" sz="1400" b="1">
                        <a:solidFill>
                          <a:srgbClr val="000000"/>
                        </a:solidFill>
                        <a:latin typeface="+mj-lt"/>
                        <a:cs typeface="+mj-lt"/>
                      </a:endParaRP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100.00%</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苏州信息职业技术学院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173</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168</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5</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97.11%</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无锡城市职业技术学院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360</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354</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6</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98.33%</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无锡开放大学</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939</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932</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7</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99.25%</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徐州工业职业技术学院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83</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74</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9</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89.16%</a:t>
                      </a:r>
                    </a:p>
                  </a:txBody>
                  <a:tcPr marL="12700" marR="12700" marT="12700" anchor="ctr"/>
                </a:tc>
              </a:tr>
              <a:tr h="335280">
                <a:tc>
                  <a:txBody>
                    <a:bodyPr/>
                    <a:lstStyle/>
                    <a:p>
                      <a:pPr algn="ctr">
                        <a:lnSpc>
                          <a:spcPct val="150000"/>
                        </a:lnSpc>
                        <a:buClrTx/>
                        <a:buSzTx/>
                        <a:buNone/>
                      </a:pPr>
                      <a:r>
                        <a:rPr lang="en-US" sz="1400" b="1">
                          <a:solidFill>
                            <a:srgbClr val="000000"/>
                          </a:solidFill>
                          <a:latin typeface="+mj-lt"/>
                          <a:cs typeface="+mj-lt"/>
                        </a:rPr>
                        <a:t>钟山职业技术学院</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71</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59</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12</a:t>
                      </a:r>
                    </a:p>
                  </a:txBody>
                  <a:tcPr marL="12700" marR="12700" marT="12700" anchor="ctr"/>
                </a:tc>
                <a:tc>
                  <a:txBody>
                    <a:bodyPr/>
                    <a:lstStyle/>
                    <a:p>
                      <a:pPr algn="ctr">
                        <a:lnSpc>
                          <a:spcPct val="150000"/>
                        </a:lnSpc>
                        <a:buClrTx/>
                        <a:buSzTx/>
                        <a:buNone/>
                      </a:pPr>
                      <a:r>
                        <a:rPr lang="en-US" sz="1400" b="1">
                          <a:solidFill>
                            <a:srgbClr val="000000"/>
                          </a:solidFill>
                          <a:latin typeface="+mj-lt"/>
                          <a:cs typeface="+mj-lt"/>
                        </a:rPr>
                        <a:t>83.10%</a:t>
                      </a:r>
                    </a:p>
                  </a:txBody>
                  <a:tcPr marL="12700" marR="12700" marT="1270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文本框 1"/>
          <p:cNvSpPr txBox="1"/>
          <p:nvPr/>
        </p:nvSpPr>
        <p:spPr>
          <a:xfrm>
            <a:off x="179388" y="4149725"/>
            <a:ext cx="8780462" cy="914400"/>
          </a:xfrm>
          <a:prstGeom prst="rect">
            <a:avLst/>
          </a:prstGeom>
          <a:noFill/>
          <a:ln w="9525">
            <a:noFill/>
          </a:ln>
        </p:spPr>
        <p:txBody>
          <a:bodyPr wrap="square" anchor="t">
            <a:spAutoFit/>
          </a:bodyPr>
          <a:lstStyle/>
          <a:p>
            <a:pPr lvl="0"/>
            <a:r>
              <a:rPr lang="zh-CN" altLang="en-US" dirty="0">
                <a:solidFill>
                  <a:srgbClr val="3366FF"/>
                </a:solidFill>
                <a:latin typeface="Arial" panose="020B0604020202020204" pitchFamily="34" charset="0"/>
                <a:ea typeface="宋体" panose="02010600030101010101" pitchFamily="2" charset="-122"/>
              </a:rPr>
              <a:t>南京师范大学公共管理学院咨询电话：025-83598811，18951891606  顾老师  </a:t>
            </a:r>
          </a:p>
          <a:p>
            <a:pPr lvl="0"/>
            <a:r>
              <a:rPr lang="zh-CN" altLang="en-US" dirty="0">
                <a:solidFill>
                  <a:srgbClr val="3366FF"/>
                </a:solidFill>
                <a:latin typeface="Arial" panose="020B0604020202020204" pitchFamily="34" charset="0"/>
                <a:ea typeface="宋体" panose="02010600030101010101" pitchFamily="2" charset="-122"/>
              </a:rPr>
              <a:t>                                                             025-83598806，18951891310  杨老师  </a:t>
            </a:r>
          </a:p>
          <a:p>
            <a:pPr lvl="0"/>
            <a:r>
              <a:rPr lang="zh-CN" altLang="en-US" dirty="0">
                <a:solidFill>
                  <a:srgbClr val="3366FF"/>
                </a:solidFill>
                <a:latin typeface="Arial" panose="020B0604020202020204" pitchFamily="34" charset="0"/>
                <a:ea typeface="宋体" panose="02010600030101010101" pitchFamily="2" charset="-122"/>
              </a:rPr>
              <a:t>南京师范大学公共管理学院网站：http://spa.njnu.edu.cn/</a:t>
            </a:r>
          </a:p>
        </p:txBody>
      </p:sp>
      <p:sp>
        <p:nvSpPr>
          <p:cNvPr id="44035" name="矩形 3"/>
          <p:cNvSpPr/>
          <p:nvPr/>
        </p:nvSpPr>
        <p:spPr>
          <a:xfrm>
            <a:off x="1547813" y="1485900"/>
            <a:ext cx="5967413" cy="2041525"/>
          </a:xfrm>
          <a:prstGeom prst="rect">
            <a:avLst/>
          </a:prstGeom>
          <a:noFill/>
          <a:ln w="9525">
            <a:noFill/>
            <a:miter/>
          </a:ln>
        </p:spPr>
        <p:txBody>
          <a:bodyPr wrap="square" anchor="t">
            <a:spAutoFit/>
          </a:bodyPr>
          <a:lstStyle/>
          <a:p>
            <a:pPr lvl="0" fontAlgn="base"/>
            <a:r>
              <a:rPr lang="zh-CN" altLang="en-US" sz="3200" b="1" strike="noStrike" noProof="1">
                <a:solidFill>
                  <a:srgbClr val="7030A0"/>
                </a:solidFill>
                <a:effectLst>
                  <a:outerShdw blurRad="38100" dist="38100" dir="2700000">
                    <a:srgbClr val="000000"/>
                  </a:outerShdw>
                </a:effectLst>
                <a:latin typeface="Arial" panose="020B0604020202020204" pitchFamily="34" charset="0"/>
                <a:ea typeface="楷体" charset="-122"/>
                <a:cs typeface="+mn-ea"/>
              </a:rPr>
              <a:t>欢迎报考</a:t>
            </a:r>
            <a:endParaRPr lang="zh-CN" altLang="en-US" sz="3200" b="1" strike="noStrike" noProof="1">
              <a:solidFill>
                <a:srgbClr val="7030A0"/>
              </a:solidFill>
              <a:effectLst>
                <a:outerShdw blurRad="38100" dist="38100" dir="2700000">
                  <a:srgbClr val="000000"/>
                </a:outerShdw>
              </a:effectLst>
              <a:latin typeface="Arial" panose="020B0604020202020204" pitchFamily="34" charset="0"/>
              <a:ea typeface="楷体" charset="-122"/>
            </a:endParaRPr>
          </a:p>
          <a:p>
            <a:pPr lvl="0" algn="ctr" fontAlgn="base"/>
            <a:r>
              <a:rPr lang="zh-CN" altLang="en-US" sz="3200" b="1" strike="noStrike" noProof="1">
                <a:solidFill>
                  <a:srgbClr val="7030A0"/>
                </a:solidFill>
                <a:effectLst>
                  <a:outerShdw blurRad="38100" dist="38100" dir="2700000">
                    <a:srgbClr val="000000"/>
                  </a:outerShdw>
                </a:effectLst>
                <a:latin typeface="Arial" panose="020B0604020202020204" pitchFamily="34" charset="0"/>
                <a:ea typeface="楷体" charset="-122"/>
                <a:cs typeface="+mn-ea"/>
              </a:rPr>
              <a:t>南京师范大学</a:t>
            </a:r>
            <a:endParaRPr lang="zh-CN" altLang="en-US" sz="3200" b="1" strike="noStrike" noProof="1">
              <a:solidFill>
                <a:srgbClr val="7030A0"/>
              </a:solidFill>
              <a:effectLst>
                <a:outerShdw blurRad="38100" dist="38100" dir="2700000">
                  <a:srgbClr val="000000"/>
                </a:outerShdw>
              </a:effectLst>
              <a:latin typeface="Arial" panose="020B0604020202020204" pitchFamily="34" charset="0"/>
              <a:ea typeface="楷体" charset="-122"/>
            </a:endParaRPr>
          </a:p>
          <a:p>
            <a:pPr lvl="0" algn="ctr" fontAlgn="base"/>
            <a:r>
              <a:rPr lang="zh-CN" altLang="en-US" sz="3200" b="1" strike="noStrike" noProof="1">
                <a:solidFill>
                  <a:srgbClr val="7030A0"/>
                </a:solidFill>
                <a:effectLst>
                  <a:outerShdw blurRad="38100" dist="38100" dir="2700000">
                    <a:srgbClr val="000000"/>
                  </a:outerShdw>
                </a:effectLst>
                <a:latin typeface="Arial" panose="020B0604020202020204" pitchFamily="34" charset="0"/>
                <a:ea typeface="楷体" charset="-122"/>
                <a:cs typeface="+mn-ea"/>
              </a:rPr>
              <a:t>公共事业管理专业</a:t>
            </a:r>
            <a:r>
              <a:rPr lang="en-US" altLang="x-none" sz="3200" b="1" strike="noStrike" noProof="1">
                <a:solidFill>
                  <a:srgbClr val="7030A0"/>
                </a:solidFill>
                <a:effectLst>
                  <a:outerShdw blurRad="38100" dist="38100" dir="2700000">
                    <a:srgbClr val="000000"/>
                  </a:outerShdw>
                </a:effectLst>
                <a:latin typeface="Arial" panose="020B0604020202020204" pitchFamily="34" charset="0"/>
                <a:ea typeface="楷体" charset="-122"/>
                <a:cs typeface="+mn-ea"/>
              </a:rPr>
              <a:t>“</a:t>
            </a:r>
            <a:r>
              <a:rPr lang="zh-CN" altLang="en-US" sz="3200" b="1" strike="noStrike" noProof="1">
                <a:solidFill>
                  <a:srgbClr val="7030A0"/>
                </a:solidFill>
                <a:effectLst>
                  <a:outerShdw blurRad="38100" dist="38100" dir="2700000">
                    <a:srgbClr val="000000"/>
                  </a:outerShdw>
                </a:effectLst>
                <a:latin typeface="Arial" panose="020B0604020202020204" pitchFamily="34" charset="0"/>
                <a:ea typeface="楷体" charset="-122"/>
                <a:cs typeface="+mn-ea"/>
              </a:rPr>
              <a:t>专接本</a:t>
            </a:r>
            <a:r>
              <a:rPr lang="en-US" altLang="x-none" sz="3200" b="1" strike="noStrike" noProof="1">
                <a:solidFill>
                  <a:srgbClr val="7030A0"/>
                </a:solidFill>
                <a:effectLst>
                  <a:outerShdw blurRad="38100" dist="38100" dir="2700000">
                    <a:srgbClr val="000000"/>
                  </a:outerShdw>
                </a:effectLst>
                <a:latin typeface="Arial" panose="020B0604020202020204" pitchFamily="34" charset="0"/>
                <a:ea typeface="楷体" charset="-122"/>
                <a:cs typeface="+mn-ea"/>
              </a:rPr>
              <a:t>”</a:t>
            </a:r>
            <a:endParaRPr lang="en-US" altLang="x-none" sz="3200" b="1" strike="noStrike" noProof="1">
              <a:solidFill>
                <a:srgbClr val="7030A0"/>
              </a:solidFill>
              <a:effectLst>
                <a:outerShdw blurRad="38100" dist="38100" dir="2700000">
                  <a:srgbClr val="000000"/>
                </a:outerShdw>
              </a:effectLst>
              <a:latin typeface="Arial" panose="020B0604020202020204" pitchFamily="34" charset="0"/>
              <a:ea typeface="楷体" charset="-122"/>
            </a:endParaRPr>
          </a:p>
          <a:p>
            <a:pPr lvl="0" algn="ctr" fontAlgn="base"/>
            <a:r>
              <a:rPr lang="zh-CN" altLang="en-US" sz="3200" b="1" strike="noStrike" noProof="1">
                <a:solidFill>
                  <a:srgbClr val="7030A0"/>
                </a:solidFill>
                <a:effectLst>
                  <a:outerShdw blurRad="38100" dist="38100" dir="2700000">
                    <a:srgbClr val="000000"/>
                  </a:outerShdw>
                </a:effectLst>
                <a:latin typeface="Arial" panose="020B0604020202020204" pitchFamily="34" charset="0"/>
                <a:ea typeface="楷体" charset="-122"/>
                <a:cs typeface="+mn-ea"/>
              </a:rPr>
              <a:t>本科学历班</a:t>
            </a:r>
            <a:endParaRPr lang="zh-CN" altLang="en-US" sz="3200" b="1" strike="noStrike" noProof="1">
              <a:solidFill>
                <a:srgbClr val="7030A0"/>
              </a:solidFill>
              <a:effectLst>
                <a:outerShdw blurRad="38100" dist="38100" dir="2700000">
                  <a:srgbClr val="000000"/>
                </a:outerShdw>
              </a:effectLst>
              <a:latin typeface="Arial" panose="020B0604020202020204" pitchFamily="34" charset="0"/>
              <a:ea typeface="楷体"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30721"/>
          <p:cNvSpPr>
            <a:spLocks noGrp="1" noRot="1"/>
          </p:cNvSpPr>
          <p:nvPr>
            <p:ph type="ctrTitle"/>
          </p:nvPr>
        </p:nvSpPr>
        <p:spPr>
          <a:xfrm>
            <a:off x="684213" y="1412875"/>
            <a:ext cx="7773987" cy="2187575"/>
          </a:xfrm>
        </p:spPr>
        <p:txBody>
          <a:bodyPr anchor="ctr"/>
          <a:lstStyle>
            <a:lvl1pPr lvl="0">
              <a:defRPr kern="1200"/>
            </a:lvl1pPr>
          </a:lstStyle>
          <a:p>
            <a:pPr lvl="0" algn="l" defTabSz="914400"/>
            <a:r>
              <a:rPr lang="en-US" altLang="x-none" sz="2000" dirty="0">
                <a:solidFill>
                  <a:srgbClr val="1D4157"/>
                </a:solidFill>
                <a:latin typeface="楷体" charset="-122"/>
                <a:ea typeface="楷体" charset="-122"/>
              </a:rPr>
              <a:t>   </a:t>
            </a:r>
            <a:r>
              <a:rPr lang="zh-CN" altLang="en-US" sz="2000" dirty="0">
                <a:solidFill>
                  <a:srgbClr val="1D4157"/>
                </a:solidFill>
                <a:latin typeface="楷体" charset="-122"/>
                <a:ea typeface="楷体" charset="-122"/>
              </a:rPr>
              <a:t>南京师范大学目前拥有国家重点学科6个、国家重点（培育）学科3个，江苏高校优势学科10个，江苏省一级学科国家重点学科培育建设点5个，江苏省一级学科重点学科18个；学科已涉及哲、经、法、教、文、史、理、工、农、医、管、艺等门类。7个学科在全国第三轮学科评估中进入全国前十，3个学科跻身ESI全球前1%。</a:t>
            </a:r>
          </a:p>
        </p:txBody>
      </p:sp>
      <p:pic>
        <p:nvPicPr>
          <p:cNvPr id="29698" name="图片 30722" descr="QQ图片1"/>
          <p:cNvPicPr>
            <a:picLocks noChangeAspect="1"/>
          </p:cNvPicPr>
          <p:nvPr/>
        </p:nvPicPr>
        <p:blipFill>
          <a:blip r:embed="rId2"/>
          <a:stretch>
            <a:fillRect/>
          </a:stretch>
        </p:blipFill>
        <p:spPr>
          <a:xfrm>
            <a:off x="395288" y="3429000"/>
            <a:ext cx="3117850" cy="2089150"/>
          </a:xfrm>
          <a:prstGeom prst="rect">
            <a:avLst/>
          </a:prstGeom>
          <a:noFill/>
          <a:ln w="9525">
            <a:noFill/>
          </a:ln>
        </p:spPr>
      </p:pic>
      <p:pic>
        <p:nvPicPr>
          <p:cNvPr id="29699" name="图片 30723" descr="QQ图片2"/>
          <p:cNvPicPr>
            <a:picLocks noChangeAspect="1"/>
          </p:cNvPicPr>
          <p:nvPr/>
        </p:nvPicPr>
        <p:blipFill>
          <a:blip r:embed="rId3" cstate="print"/>
          <a:stretch>
            <a:fillRect/>
          </a:stretch>
        </p:blipFill>
        <p:spPr>
          <a:xfrm>
            <a:off x="6091238" y="117475"/>
            <a:ext cx="2722562" cy="1527175"/>
          </a:xfrm>
          <a:prstGeom prst="rect">
            <a:avLst/>
          </a:prstGeom>
          <a:noFill/>
          <a:ln w="9525">
            <a:noFill/>
          </a:ln>
        </p:spPr>
      </p:pic>
      <p:pic>
        <p:nvPicPr>
          <p:cNvPr id="29700" name="图片 30724" descr="QQ图片3"/>
          <p:cNvPicPr>
            <a:picLocks noChangeAspect="1"/>
          </p:cNvPicPr>
          <p:nvPr/>
        </p:nvPicPr>
        <p:blipFill>
          <a:blip r:embed="rId4"/>
          <a:stretch>
            <a:fillRect/>
          </a:stretch>
        </p:blipFill>
        <p:spPr>
          <a:xfrm>
            <a:off x="5003800" y="3860800"/>
            <a:ext cx="3201988" cy="2125663"/>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1" name="直接箭头连接符 31745"/>
          <p:cNvCxnSpPr/>
          <p:nvPr/>
        </p:nvCxnSpPr>
        <p:spPr>
          <a:xfrm>
            <a:off x="468313" y="1557338"/>
            <a:ext cx="4535487" cy="0"/>
          </a:xfrm>
          <a:prstGeom prst="straightConnector1">
            <a:avLst/>
          </a:prstGeom>
          <a:ln w="38100" cap="flat" cmpd="sng">
            <a:solidFill>
              <a:srgbClr val="FF5F3B"/>
            </a:solidFill>
            <a:prstDash val="solid"/>
            <a:miter/>
            <a:headEnd type="none" w="med" len="med"/>
            <a:tailEnd type="none" w="med" len="med"/>
          </a:ln>
        </p:spPr>
      </p:cxnSp>
      <p:sp>
        <p:nvSpPr>
          <p:cNvPr id="30722" name="文本框 31746"/>
          <p:cNvSpPr txBox="1"/>
          <p:nvPr/>
        </p:nvSpPr>
        <p:spPr>
          <a:xfrm>
            <a:off x="469900" y="1054100"/>
            <a:ext cx="4822825" cy="457200"/>
          </a:xfrm>
          <a:prstGeom prst="rect">
            <a:avLst/>
          </a:prstGeom>
          <a:noFill/>
          <a:ln w="9525">
            <a:noFill/>
          </a:ln>
        </p:spPr>
        <p:txBody>
          <a:bodyPr wrap="square" anchor="t">
            <a:spAutoFit/>
          </a:bodyPr>
          <a:lstStyle/>
          <a:p>
            <a:pPr lvl="0" hangingPunct="0"/>
            <a:r>
              <a:rPr lang="zh-CN" altLang="en-US" sz="2400" dirty="0">
                <a:solidFill>
                  <a:schemeClr val="bg1"/>
                </a:solidFill>
                <a:latin typeface="楷体" charset="-122"/>
                <a:ea typeface="楷体" charset="-122"/>
              </a:rPr>
              <a:t>南京师范大学公共管理学院简介</a:t>
            </a:r>
          </a:p>
        </p:txBody>
      </p:sp>
      <p:sp>
        <p:nvSpPr>
          <p:cNvPr id="30723" name="文本框 31747"/>
          <p:cNvSpPr txBox="1"/>
          <p:nvPr/>
        </p:nvSpPr>
        <p:spPr>
          <a:xfrm>
            <a:off x="1189038" y="1990725"/>
            <a:ext cx="3228975" cy="365125"/>
          </a:xfrm>
          <a:prstGeom prst="rect">
            <a:avLst/>
          </a:prstGeom>
          <a:noFill/>
          <a:ln w="9525">
            <a:noFill/>
          </a:ln>
        </p:spPr>
        <p:txBody>
          <a:bodyPr wrap="square" anchor="t">
            <a:spAutoFit/>
          </a:bodyPr>
          <a:lstStyle/>
          <a:p>
            <a:pPr lvl="0" hangingPunct="0"/>
            <a:endParaRPr>
              <a:solidFill>
                <a:schemeClr val="tx1"/>
              </a:solidFill>
              <a:latin typeface="楷体_GB2312" panose="02010609030101010101" pitchFamily="1" charset="-122"/>
              <a:ea typeface="华文中宋" panose="02010600040101010101" pitchFamily="2" charset="-122"/>
            </a:endParaRPr>
          </a:p>
        </p:txBody>
      </p:sp>
      <p:sp>
        <p:nvSpPr>
          <p:cNvPr id="30724" name="文本框 31748"/>
          <p:cNvSpPr txBox="1"/>
          <p:nvPr/>
        </p:nvSpPr>
        <p:spPr>
          <a:xfrm>
            <a:off x="395288" y="1844675"/>
            <a:ext cx="8497887" cy="1616075"/>
          </a:xfrm>
          <a:prstGeom prst="rect">
            <a:avLst/>
          </a:prstGeom>
          <a:noFill/>
          <a:ln w="9525">
            <a:noFill/>
          </a:ln>
        </p:spPr>
        <p:txBody>
          <a:bodyPr wrap="square" anchor="t">
            <a:spAutoFit/>
          </a:bodyPr>
          <a:lstStyle/>
          <a:p>
            <a:pPr lvl="0" hangingPunct="0"/>
            <a:r>
              <a:rPr lang="en-US" altLang="x-none" sz="2000" dirty="0">
                <a:solidFill>
                  <a:srgbClr val="1D4157"/>
                </a:solidFill>
                <a:latin typeface="楷体" charset="-122"/>
                <a:ea typeface="楷体" charset="-122"/>
              </a:rPr>
              <a:t>    </a:t>
            </a:r>
            <a:r>
              <a:rPr lang="zh-CN" altLang="en-US" sz="2000" dirty="0">
                <a:solidFill>
                  <a:srgbClr val="1D4157"/>
                </a:solidFill>
                <a:latin typeface="楷体" charset="-122"/>
                <a:ea typeface="楷体" charset="-122"/>
              </a:rPr>
              <a:t>南京师范大学公共管理学院的历史，最早可追溯到1953年秋建立的南京师范学院马列主义教研室，历经政教系和马列部、经济法政学院、政治与行政学院到今天的公共管理学院，筚路蓝缕，薪火相传，凝聚了几代人的心血和汗水，铸就了厚重的历史。尤其是公共管理学院成立10年来，学院事业实现了跨越式发展，形成了良好建设平台和前进态势。</a:t>
            </a:r>
          </a:p>
        </p:txBody>
      </p:sp>
      <p:pic>
        <p:nvPicPr>
          <p:cNvPr id="30725" name="图片 31749" descr="270"/>
          <p:cNvPicPr>
            <a:picLocks noChangeAspect="1"/>
          </p:cNvPicPr>
          <p:nvPr/>
        </p:nvPicPr>
        <p:blipFill>
          <a:blip r:embed="rId2"/>
          <a:stretch>
            <a:fillRect/>
          </a:stretch>
        </p:blipFill>
        <p:spPr>
          <a:xfrm>
            <a:off x="4500563" y="3429000"/>
            <a:ext cx="4032250" cy="2678113"/>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32769"/>
          <p:cNvSpPr txBox="1"/>
          <p:nvPr/>
        </p:nvSpPr>
        <p:spPr>
          <a:xfrm>
            <a:off x="758825" y="1270000"/>
            <a:ext cx="6553200" cy="365125"/>
          </a:xfrm>
          <a:prstGeom prst="rect">
            <a:avLst/>
          </a:prstGeom>
          <a:noFill/>
          <a:ln w="9525">
            <a:noFill/>
          </a:ln>
        </p:spPr>
        <p:txBody>
          <a:bodyPr wrap="square" anchor="t">
            <a:spAutoFit/>
          </a:bodyPr>
          <a:lstStyle/>
          <a:p>
            <a:pPr lvl="0" hangingPunct="0"/>
            <a:endParaRPr>
              <a:solidFill>
                <a:schemeClr val="tx1"/>
              </a:solidFill>
              <a:latin typeface="楷体_GB2312" panose="02010609030101010101" pitchFamily="1" charset="-122"/>
              <a:ea typeface="华文中宋" panose="02010600040101010101" pitchFamily="2" charset="-122"/>
            </a:endParaRPr>
          </a:p>
        </p:txBody>
      </p:sp>
      <p:sp>
        <p:nvSpPr>
          <p:cNvPr id="31746" name="文本框 32770"/>
          <p:cNvSpPr txBox="1"/>
          <p:nvPr/>
        </p:nvSpPr>
        <p:spPr>
          <a:xfrm>
            <a:off x="396875" y="1341438"/>
            <a:ext cx="8353425" cy="2560320"/>
          </a:xfrm>
          <a:prstGeom prst="rect">
            <a:avLst/>
          </a:prstGeom>
          <a:noFill/>
          <a:ln w="9525">
            <a:noFill/>
          </a:ln>
        </p:spPr>
        <p:txBody>
          <a:bodyPr wrap="square" anchor="t">
            <a:spAutoFit/>
          </a:bodyPr>
          <a:lstStyle/>
          <a:p>
            <a:pPr lvl="0" hangingPunct="0"/>
            <a:r>
              <a:rPr lang="zh-CN" altLang="en-US" dirty="0">
                <a:solidFill>
                  <a:srgbClr val="1D4157"/>
                </a:solidFill>
                <a:latin typeface="楷体" charset="-122"/>
                <a:ea typeface="楷体" charset="-122"/>
              </a:rPr>
              <a:t>    学院现有十二个二级学科博士学位授权点（其中哲学、政治学为</a:t>
            </a:r>
            <a:r>
              <a:rPr lang="en-US" altLang="zh-CN" dirty="0">
                <a:solidFill>
                  <a:srgbClr val="1D4157"/>
                </a:solidFill>
                <a:latin typeface="楷体" charset="-122"/>
                <a:ea typeface="楷体" charset="-122"/>
              </a:rPr>
              <a:t>“</a:t>
            </a:r>
            <a:r>
              <a:rPr lang="zh-CN" altLang="en-US" dirty="0">
                <a:solidFill>
                  <a:srgbClr val="1D4157"/>
                </a:solidFill>
                <a:latin typeface="楷体" charset="-122"/>
                <a:ea typeface="楷体" charset="-122"/>
              </a:rPr>
              <a:t>十三五</a:t>
            </a:r>
            <a:r>
              <a:rPr lang="en-US" altLang="zh-CN" dirty="0">
                <a:solidFill>
                  <a:srgbClr val="1D4157"/>
                </a:solidFill>
                <a:latin typeface="楷体" charset="-122"/>
                <a:ea typeface="楷体" charset="-122"/>
              </a:rPr>
              <a:t>”</a:t>
            </a:r>
            <a:r>
              <a:rPr lang="zh-CN" altLang="en-US" dirty="0">
                <a:solidFill>
                  <a:srgbClr val="1D4157"/>
                </a:solidFill>
                <a:latin typeface="楷体" charset="-122"/>
                <a:ea typeface="楷体" charset="-122"/>
              </a:rPr>
              <a:t>江苏省一级学科省重点学科），二十多个二级学科硕士学位授权点，三个博士后流动站，拥有公共管理专业学位硕士（MPA）授予权。同时江苏省人才选拔面试考官培训基地挂靠我院。</a:t>
            </a:r>
          </a:p>
          <a:p>
            <a:pPr lvl="0" hangingPunct="0"/>
            <a:endParaRPr lang="zh-CN" altLang="en-US" dirty="0">
              <a:solidFill>
                <a:srgbClr val="1D4157"/>
              </a:solidFill>
              <a:latin typeface="楷体" charset="-122"/>
              <a:ea typeface="楷体" charset="-122"/>
            </a:endParaRPr>
          </a:p>
          <a:p>
            <a:pPr lvl="0" hangingPunct="0"/>
            <a:r>
              <a:rPr lang="zh-CN" altLang="en-US" dirty="0">
                <a:solidFill>
                  <a:srgbClr val="1D4157"/>
                </a:solidFill>
                <a:latin typeface="楷体" charset="-122"/>
                <a:ea typeface="楷体" charset="-122"/>
              </a:rPr>
              <a:t>    学院继续教育自2003年以来已形成了从专科、本科到研究生课程教育多种层次、学历教育与非学历教育多种类型、长期班与短训班多种规格、本院办学与联合办学多种形式的办学格局。</a:t>
            </a:r>
          </a:p>
          <a:p>
            <a:pPr lvl="0" hangingPunct="0"/>
            <a:endParaRPr lang="zh-CN" altLang="en-US" dirty="0">
              <a:solidFill>
                <a:schemeClr val="tx1"/>
              </a:solidFill>
              <a:latin typeface="华文楷体" panose="02010600040101010101" charset="-122"/>
              <a:ea typeface="华文楷体" panose="02010600040101010101" charset="-122"/>
            </a:endParaRPr>
          </a:p>
        </p:txBody>
      </p:sp>
      <p:pic>
        <p:nvPicPr>
          <p:cNvPr id="31747" name="图片 32771" descr="330"/>
          <p:cNvPicPr>
            <a:picLocks noChangeAspect="1"/>
          </p:cNvPicPr>
          <p:nvPr/>
        </p:nvPicPr>
        <p:blipFill>
          <a:blip r:embed="rId2" cstate="print"/>
          <a:stretch>
            <a:fillRect/>
          </a:stretch>
        </p:blipFill>
        <p:spPr>
          <a:xfrm>
            <a:off x="3482340" y="3348673"/>
            <a:ext cx="4968875" cy="254952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33793"/>
          <p:cNvSpPr txBox="1"/>
          <p:nvPr/>
        </p:nvSpPr>
        <p:spPr>
          <a:xfrm>
            <a:off x="395288" y="1054100"/>
            <a:ext cx="8281987" cy="2835275"/>
          </a:xfrm>
          <a:prstGeom prst="rect">
            <a:avLst/>
          </a:prstGeom>
          <a:noFill/>
          <a:ln w="9525">
            <a:noFill/>
          </a:ln>
        </p:spPr>
        <p:txBody>
          <a:bodyPr wrap="square" anchor="t">
            <a:spAutoFit/>
          </a:bodyPr>
          <a:lstStyle/>
          <a:p>
            <a:pPr lvl="0" hangingPunct="0"/>
            <a:r>
              <a:rPr lang="zh-CN" altLang="en-US" dirty="0">
                <a:solidFill>
                  <a:srgbClr val="1D4157"/>
                </a:solidFill>
                <a:latin typeface="楷体" charset="-122"/>
                <a:ea typeface="楷体" charset="-122"/>
              </a:rPr>
              <a:t>    我院公共事业管理专业毕业生具备较高的管理、经营、策划、调研、交际等能力，毕业后适合到电信等公共企业部门、一般企事业单位、各级党政机关、社会组织从事管理规划、政策研究与分析、外事交流、宣传策划、机关管理、人力资源管理、高级文秘等工作。</a:t>
            </a:r>
          </a:p>
          <a:p>
            <a:pPr lvl="0" hangingPunct="0"/>
            <a:endParaRPr lang="zh-CN" altLang="en-US" dirty="0">
              <a:solidFill>
                <a:srgbClr val="1D4157"/>
              </a:solidFill>
              <a:latin typeface="楷体" charset="-122"/>
              <a:ea typeface="楷体" charset="-122"/>
            </a:endParaRPr>
          </a:p>
          <a:p>
            <a:pPr lvl="0" hangingPunct="0"/>
            <a:r>
              <a:rPr lang="zh-CN" altLang="en-US" dirty="0">
                <a:solidFill>
                  <a:srgbClr val="1D4157"/>
                </a:solidFill>
                <a:latin typeface="楷体" charset="-122"/>
                <a:ea typeface="楷体" charset="-122"/>
              </a:rPr>
              <a:t>    随着我国改革开放的不断深入和经济建设的持续发展，政府和其他公共管理部门的职能及管理手段正在发生深刻变化。公共事业管理专业人才供不应求。公共事业管理“专接本”项目顺应形势发展需求，为高职高专学生提供了很好的学历提升机会。</a:t>
            </a:r>
          </a:p>
          <a:p>
            <a:pPr lvl="0" hangingPunct="0"/>
            <a:endParaRPr lang="zh-CN" altLang="en-US" dirty="0">
              <a:solidFill>
                <a:schemeClr val="tx1"/>
              </a:solidFill>
              <a:latin typeface="楷体_GB2312" panose="02010609030101010101" pitchFamily="1" charset="-122"/>
              <a:ea typeface="华文中宋" panose="02010600040101010101" pitchFamily="2" charset="-122"/>
            </a:endParaRPr>
          </a:p>
        </p:txBody>
      </p:sp>
      <p:pic>
        <p:nvPicPr>
          <p:cNvPr id="32770" name="图片 33794" descr="300(1)"/>
          <p:cNvPicPr>
            <a:picLocks noChangeAspect="1"/>
          </p:cNvPicPr>
          <p:nvPr/>
        </p:nvPicPr>
        <p:blipFill>
          <a:blip r:embed="rId2"/>
          <a:stretch>
            <a:fillRect/>
          </a:stretch>
        </p:blipFill>
        <p:spPr>
          <a:xfrm>
            <a:off x="1116013" y="3644900"/>
            <a:ext cx="6973887" cy="3244850"/>
          </a:xfrm>
          <a:prstGeom prst="rect">
            <a:avLst/>
          </a:prstGeom>
          <a:noFill/>
          <a:ln w="9525">
            <a:noFill/>
          </a:ln>
        </p:spPr>
      </p:pic>
      <p:pic>
        <p:nvPicPr>
          <p:cNvPr id="32771" name="图片 33795" descr="QQ图片7"/>
          <p:cNvPicPr>
            <a:picLocks noChangeAspect="1"/>
          </p:cNvPicPr>
          <p:nvPr/>
        </p:nvPicPr>
        <p:blipFill>
          <a:blip r:embed="rId3"/>
          <a:stretch>
            <a:fillRect/>
          </a:stretch>
        </p:blipFill>
        <p:spPr>
          <a:xfrm>
            <a:off x="8101013" y="5373688"/>
            <a:ext cx="1060450" cy="1471612"/>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34817"/>
          <p:cNvSpPr>
            <a:spLocks noGrp="1" noRot="1"/>
          </p:cNvSpPr>
          <p:nvPr>
            <p:ph type="title"/>
          </p:nvPr>
        </p:nvSpPr>
        <p:spPr>
          <a:xfrm>
            <a:off x="250825" y="549275"/>
            <a:ext cx="8540750" cy="1143000"/>
          </a:xfrm>
        </p:spPr>
        <p:txBody>
          <a:bodyPr anchor="ctr"/>
          <a:lstStyle/>
          <a:p>
            <a:pPr lvl="0"/>
            <a:r>
              <a:rPr lang="zh-CN" altLang="en-US" sz="2600" b="1">
                <a:solidFill>
                  <a:srgbClr val="FF0000"/>
                </a:solidFill>
                <a:latin typeface="楷体" charset="-122"/>
                <a:ea typeface="楷体" charset="-122"/>
              </a:rPr>
              <a:t>一、什么是自学考试“专接本”？</a:t>
            </a:r>
          </a:p>
        </p:txBody>
      </p:sp>
      <p:sp>
        <p:nvSpPr>
          <p:cNvPr id="33795" name="内容占位符 34818"/>
          <p:cNvSpPr>
            <a:spLocks noGrp="1" noRot="1"/>
          </p:cNvSpPr>
          <p:nvPr>
            <p:ph idx="4294967295"/>
          </p:nvPr>
        </p:nvSpPr>
        <p:spPr>
          <a:xfrm>
            <a:off x="323850" y="1414463"/>
            <a:ext cx="8640763" cy="4859337"/>
          </a:xfrm>
        </p:spPr>
        <p:txBody>
          <a:bodyPr anchor="t"/>
          <a:lstStyle/>
          <a:p>
            <a:pPr marL="1905" lvl="0" indent="-1905">
              <a:buNone/>
            </a:pPr>
            <a:r>
              <a:rPr lang="en-US" altLang="zh-CN" sz="2400">
                <a:solidFill>
                  <a:srgbClr val="3366FF"/>
                </a:solidFill>
                <a:latin typeface="楷体" charset="-122"/>
                <a:ea typeface="楷体" charset="-122"/>
              </a:rPr>
              <a:t>    </a:t>
            </a:r>
            <a:r>
              <a:rPr lang="zh-CN" altLang="en-US" sz="2400">
                <a:solidFill>
                  <a:srgbClr val="3366FF"/>
                </a:solidFill>
                <a:latin typeface="楷体" charset="-122"/>
                <a:ea typeface="楷体" charset="-122"/>
              </a:rPr>
              <a:t>自学考试“专接本”是江苏省教育厅和省教育考试院在全省普通高校中发展的，全日制在籍专科学生（含五年制）在基本完成专科阶段教育的基础上，接读自学考试本科教育的一种学习形式，简称“专接本”。列入国家计划经省招生部门正式录取的各类专科学校在籍学生，在学有余力的前提下，由专科学校在主考学校的指导下组织学习和考试，可在专科毕业后一年完成本科教育的学习，并获得本科毕业证书，符合规定者还可授予学士学位。所获学历和学位证书均可在教育部学历认证平台查询，具有国家法定国民教育学历证书效能。</a:t>
            </a:r>
          </a:p>
          <a:p>
            <a:pPr marL="1905" lvl="0" indent="-1905">
              <a:buNone/>
            </a:pPr>
            <a:r>
              <a:rPr lang="zh-CN" altLang="en-US" sz="2400">
                <a:solidFill>
                  <a:srgbClr val="FF0000"/>
                </a:solidFill>
                <a:latin typeface="楷体" charset="-122"/>
                <a:ea typeface="楷体" charset="-122"/>
              </a:rPr>
              <a:t>    公共事业管理专业“专接本”本科学历提升项目由江苏省高等教育自学考试委员会唯一指定的、南京师范大学公共管理学院作为主考单位负责承办。</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indefinite" fill="hold">
                                          <p:stCondLst>
                                            <p:cond delay="0"/>
                                          </p:stCondLst>
                                        </p:cTn>
                                        <p:tgtEl>
                                          <p:spTgt spid="33794"/>
                                        </p:tgtEl>
                                        <p:attrNameLst>
                                          <p:attrName>style.visibility</p:attrName>
                                        </p:attrNameLst>
                                      </p:cBhvr>
                                      <p:to>
                                        <p:strVal val="visible"/>
                                      </p:to>
                                    </p:set>
                                    <p:animEffect transition="in" filter="fade">
                                      <p:cBhvr>
                                        <p:cTn id="7" dur="597">
                                          <p:stCondLst>
                                            <p:cond delay="0"/>
                                          </p:stCondLst>
                                        </p:cTn>
                                        <p:tgtEl>
                                          <p:spTgt spid="33794"/>
                                        </p:tgtEl>
                                      </p:cBhvr>
                                    </p:animEffect>
                                    <p:anim calcmode="lin" valueType="num">
                                      <p:cBhvr>
                                        <p:cTn id="8" dur="597" fill="hold">
                                          <p:stCondLst>
                                            <p:cond delay="0"/>
                                          </p:stCondLst>
                                        </p:cTn>
                                        <p:tgtEl>
                                          <p:spTgt spid="33794"/>
                                        </p:tgtEl>
                                        <p:attrNameLst>
                                          <p:attrName>style.rotation</p:attrName>
                                        </p:attrNameLst>
                                      </p:cBhvr>
                                      <p:tavLst>
                                        <p:tav tm="0">
                                          <p:val>
                                            <p:fltVal val="720"/>
                                          </p:val>
                                        </p:tav>
                                        <p:tav tm="100000">
                                          <p:val>
                                            <p:fltVal val="0"/>
                                          </p:val>
                                        </p:tav>
                                      </p:tavLst>
                                    </p:anim>
                                    <p:anim calcmode="lin" valueType="num">
                                      <p:cBhvr>
                                        <p:cTn id="9" dur="597" fill="hold">
                                          <p:stCondLst>
                                            <p:cond delay="0"/>
                                          </p:stCondLst>
                                        </p:cTn>
                                        <p:tgtEl>
                                          <p:spTgt spid="33794"/>
                                        </p:tgtEl>
                                        <p:attrNameLst>
                                          <p:attrName>ppt_h</p:attrName>
                                        </p:attrNameLst>
                                      </p:cBhvr>
                                      <p:tavLst>
                                        <p:tav tm="0">
                                          <p:val>
                                            <p:fltVal val="0"/>
                                          </p:val>
                                        </p:tav>
                                        <p:tav tm="100000">
                                          <p:val>
                                            <p:strVal val="#ppt_h"/>
                                          </p:val>
                                        </p:tav>
                                      </p:tavLst>
                                    </p:anim>
                                    <p:anim calcmode="lin" valueType="num">
                                      <p:cBhvr>
                                        <p:cTn id="10" dur="597" fill="hold">
                                          <p:stCondLst>
                                            <p:cond delay="0"/>
                                          </p:stCondLst>
                                        </p:cTn>
                                        <p:tgtEl>
                                          <p:spTgt spid="3379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indefinite" fill="hold">
                                          <p:stCondLst>
                                            <p:cond delay="0"/>
                                          </p:stCondLst>
                                        </p:cTn>
                                        <p:tgtEl>
                                          <p:spTgt spid="33795">
                                            <p:txEl>
                                              <p:pRg st="0" end="0"/>
                                            </p:txEl>
                                          </p:spTgt>
                                        </p:tgtEl>
                                        <p:attrNameLst>
                                          <p:attrName>style.visibility</p:attrName>
                                        </p:attrNameLst>
                                      </p:cBhvr>
                                      <p:to>
                                        <p:strVal val="visible"/>
                                      </p:to>
                                    </p:set>
                                    <p:animEffect transition="in" filter="slide(fromBottom)">
                                      <p:cBhvr>
                                        <p:cTn id="15" dur="500">
                                          <p:stCondLst>
                                            <p:cond delay="0"/>
                                          </p:stCondLst>
                                        </p:cTn>
                                        <p:tgtEl>
                                          <p:spTgt spid="3379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indefinite" fill="hold">
                                          <p:stCondLst>
                                            <p:cond delay="0"/>
                                          </p:stCondLst>
                                        </p:cTn>
                                        <p:tgtEl>
                                          <p:spTgt spid="33795">
                                            <p:txEl>
                                              <p:pRg st="1" end="1"/>
                                            </p:txEl>
                                          </p:spTgt>
                                        </p:tgtEl>
                                        <p:attrNameLst>
                                          <p:attrName>style.visibility</p:attrName>
                                        </p:attrNameLst>
                                      </p:cBhvr>
                                      <p:to>
                                        <p:strVal val="visible"/>
                                      </p:to>
                                    </p:set>
                                    <p:animEffect transition="in" filter="slide(fromBottom)">
                                      <p:cBhvr>
                                        <p:cTn id="20" dur="500">
                                          <p:stCondLst>
                                            <p:cond delay="0"/>
                                          </p:stCondLst>
                                        </p:cTn>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35841"/>
          <p:cNvSpPr/>
          <p:nvPr/>
        </p:nvSpPr>
        <p:spPr>
          <a:xfrm>
            <a:off x="755650" y="1412875"/>
            <a:ext cx="4321175" cy="822325"/>
          </a:xfrm>
          <a:prstGeom prst="rect">
            <a:avLst/>
          </a:prstGeom>
          <a:noFill/>
          <a:ln w="9525">
            <a:noFill/>
          </a:ln>
        </p:spPr>
        <p:txBody>
          <a:bodyPr wrap="square" anchor="t">
            <a:spAutoFit/>
          </a:bodyPr>
          <a:lstStyle/>
          <a:p>
            <a:pPr lvl="0" hangingPunct="0"/>
            <a:endParaRPr lang="zh-CN" altLang="en-US" sz="2400" dirty="0">
              <a:solidFill>
                <a:srgbClr val="3366FF"/>
              </a:solidFill>
              <a:latin typeface="楷体_GB2312" panose="02010609030101010101" pitchFamily="1" charset="-122"/>
              <a:ea typeface="华文中宋" panose="02010600040101010101" pitchFamily="2" charset="-122"/>
            </a:endParaRPr>
          </a:p>
          <a:p>
            <a:pPr lvl="0" hangingPunct="0"/>
            <a:r>
              <a:rPr lang="zh-CN" altLang="en-US" sz="2400" dirty="0">
                <a:solidFill>
                  <a:srgbClr val="3366FF"/>
                </a:solidFill>
                <a:latin typeface="楷体_GB2312" panose="02010609030101010101" pitchFamily="1" charset="-122"/>
                <a:ea typeface="华文中宋" panose="02010600040101010101" pitchFamily="2" charset="-122"/>
              </a:rPr>
              <a:t>　　</a:t>
            </a:r>
          </a:p>
        </p:txBody>
      </p:sp>
      <p:sp>
        <p:nvSpPr>
          <p:cNvPr id="34818" name="文本框 35842"/>
          <p:cNvSpPr txBox="1"/>
          <p:nvPr/>
        </p:nvSpPr>
        <p:spPr>
          <a:xfrm>
            <a:off x="2413000" y="1414463"/>
            <a:ext cx="1201738" cy="365125"/>
          </a:xfrm>
          <a:prstGeom prst="rect">
            <a:avLst/>
          </a:prstGeom>
          <a:noFill/>
          <a:ln w="9525">
            <a:noFill/>
          </a:ln>
        </p:spPr>
        <p:txBody>
          <a:bodyPr wrap="square" anchor="t">
            <a:spAutoFit/>
          </a:bodyPr>
          <a:lstStyle/>
          <a:p>
            <a:pPr lvl="0" hangingPunct="0"/>
            <a:endParaRPr>
              <a:solidFill>
                <a:schemeClr val="tx1"/>
              </a:solidFill>
              <a:latin typeface="楷体_GB2312" panose="02010609030101010101" pitchFamily="1" charset="-122"/>
              <a:ea typeface="华文中宋" panose="02010600040101010101" pitchFamily="2" charset="-122"/>
            </a:endParaRPr>
          </a:p>
        </p:txBody>
      </p:sp>
      <p:sp>
        <p:nvSpPr>
          <p:cNvPr id="34819" name="文本框 35843"/>
          <p:cNvSpPr txBox="1"/>
          <p:nvPr/>
        </p:nvSpPr>
        <p:spPr>
          <a:xfrm>
            <a:off x="1765300" y="1125538"/>
            <a:ext cx="5832475" cy="487362"/>
          </a:xfrm>
          <a:prstGeom prst="rect">
            <a:avLst/>
          </a:prstGeom>
          <a:noFill/>
          <a:ln w="9525">
            <a:noFill/>
          </a:ln>
        </p:spPr>
        <p:txBody>
          <a:bodyPr wrap="square" anchor="t">
            <a:spAutoFit/>
          </a:bodyPr>
          <a:lstStyle/>
          <a:p>
            <a:pPr lvl="0" hangingPunct="0"/>
            <a:r>
              <a:rPr lang="zh-CN" altLang="en-US" sz="2600" b="1" dirty="0">
                <a:solidFill>
                  <a:srgbClr val="FF0000"/>
                </a:solidFill>
                <a:latin typeface="楷体" charset="-122"/>
                <a:ea typeface="楷体" charset="-122"/>
              </a:rPr>
              <a:t>二、如何报名参加“专接本”的学习？</a:t>
            </a:r>
          </a:p>
        </p:txBody>
      </p:sp>
      <p:sp>
        <p:nvSpPr>
          <p:cNvPr id="34820" name="文本框 35844"/>
          <p:cNvSpPr txBox="1"/>
          <p:nvPr/>
        </p:nvSpPr>
        <p:spPr>
          <a:xfrm>
            <a:off x="854075" y="2044700"/>
            <a:ext cx="7391400" cy="2286000"/>
          </a:xfrm>
          <a:prstGeom prst="rect">
            <a:avLst/>
          </a:prstGeom>
          <a:noFill/>
          <a:ln w="9525">
            <a:noFill/>
          </a:ln>
        </p:spPr>
        <p:txBody>
          <a:bodyPr wrap="square" anchor="t">
            <a:spAutoFit/>
          </a:bodyPr>
          <a:lstStyle/>
          <a:p>
            <a:pPr lvl="0" hangingPunct="0"/>
            <a:r>
              <a:rPr lang="en-US" altLang="x-none" sz="2400" dirty="0">
                <a:solidFill>
                  <a:schemeClr val="bg1"/>
                </a:solidFill>
                <a:latin typeface="楷体" charset="-122"/>
                <a:ea typeface="楷体" charset="-122"/>
              </a:rPr>
              <a:t>    “</a:t>
            </a:r>
            <a:r>
              <a:rPr lang="zh-CN" altLang="en-US" sz="2400" dirty="0">
                <a:solidFill>
                  <a:schemeClr val="bg1"/>
                </a:solidFill>
                <a:latin typeface="楷体" charset="-122"/>
                <a:ea typeface="楷体" charset="-122"/>
              </a:rPr>
              <a:t>专接本”的报考对象是列入国家计划，经省招生部门正式录取的各类专科学校的在籍学生；其中三年制的学生应在二年级时参加报名，五年制学生应在第四年级时参加报名。学生根据自愿的原则，向所在学校的主管部门申请报考，经学校审核同意，即可参加学习与考试，并由学校统一为学生办理相关手续。</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39937"/>
          <p:cNvSpPr>
            <a:spLocks noGrp="1" noRot="1"/>
          </p:cNvSpPr>
          <p:nvPr>
            <p:ph type="title"/>
          </p:nvPr>
        </p:nvSpPr>
        <p:spPr>
          <a:xfrm>
            <a:off x="250825" y="1341438"/>
            <a:ext cx="8540750" cy="319087"/>
          </a:xfrm>
        </p:spPr>
        <p:txBody>
          <a:bodyPr anchor="ctr"/>
          <a:lstStyle/>
          <a:p>
            <a:pPr lvl="0"/>
            <a:r>
              <a:rPr lang="zh-CN" altLang="en-US" sz="2600" b="1">
                <a:solidFill>
                  <a:srgbClr val="FF0000"/>
                </a:solidFill>
                <a:latin typeface="楷体" charset="-122"/>
                <a:ea typeface="楷体" charset="-122"/>
              </a:rPr>
              <a:t>三、申请学位一定要英语四级成绩吗？</a:t>
            </a:r>
          </a:p>
        </p:txBody>
      </p:sp>
      <p:sp>
        <p:nvSpPr>
          <p:cNvPr id="2" name="文本框 39939"/>
          <p:cNvSpPr txBox="1"/>
          <p:nvPr/>
        </p:nvSpPr>
        <p:spPr>
          <a:xfrm>
            <a:off x="1260475" y="2276475"/>
            <a:ext cx="6629400" cy="1554163"/>
          </a:xfrm>
          <a:prstGeom prst="rect">
            <a:avLst/>
          </a:prstGeom>
          <a:noFill/>
          <a:ln w="9525">
            <a:noFill/>
          </a:ln>
        </p:spPr>
        <p:txBody>
          <a:bodyPr wrap="square" anchor="t">
            <a:spAutoFit/>
          </a:bodyPr>
          <a:lstStyle/>
          <a:p>
            <a:pPr lvl="0" hangingPunct="0"/>
            <a:r>
              <a:rPr lang="zh-CN" altLang="en-US" sz="2400" dirty="0">
                <a:solidFill>
                  <a:schemeClr val="bg1"/>
                </a:solidFill>
                <a:latin typeface="楷体" charset="-122"/>
                <a:ea typeface="楷体" charset="-122"/>
              </a:rPr>
              <a:t>    根据南京师范大学规定，学生申请学士学位需英语四级成绩达到</a:t>
            </a:r>
            <a:r>
              <a:rPr lang="en-US" altLang="x-none" sz="2400" dirty="0">
                <a:solidFill>
                  <a:schemeClr val="bg1"/>
                </a:solidFill>
                <a:latin typeface="楷体" charset="-122"/>
                <a:ea typeface="楷体" charset="-122"/>
              </a:rPr>
              <a:t>425</a:t>
            </a:r>
            <a:r>
              <a:rPr lang="zh-CN" altLang="en-US" sz="2400" dirty="0">
                <a:solidFill>
                  <a:schemeClr val="bg1"/>
                </a:solidFill>
                <a:latin typeface="楷体" charset="-122"/>
                <a:ea typeface="楷体" charset="-122"/>
              </a:rPr>
              <a:t>分</a:t>
            </a:r>
            <a:r>
              <a:rPr lang="zh-CN" altLang="en-US" sz="2400" dirty="0">
                <a:solidFill>
                  <a:srgbClr val="FF0000"/>
                </a:solidFill>
                <a:latin typeface="楷体" charset="-122"/>
                <a:ea typeface="楷体" charset="-122"/>
              </a:rPr>
              <a:t>或</a:t>
            </a:r>
            <a:r>
              <a:rPr lang="zh-CN" altLang="en-US" sz="2400" dirty="0">
                <a:solidFill>
                  <a:schemeClr val="bg1"/>
                </a:solidFill>
                <a:latin typeface="楷体" charset="-122"/>
                <a:ea typeface="楷体" charset="-122"/>
              </a:rPr>
              <a:t>课程计划中的英语考试成绩达到70分，相关的四门学位课程平均达到70分，即</a:t>
            </a:r>
            <a:r>
              <a:rPr lang="zh-CN" altLang="en-US" sz="2400" dirty="0">
                <a:solidFill>
                  <a:srgbClr val="FF0000"/>
                </a:solidFill>
                <a:latin typeface="楷体" charset="-122"/>
                <a:ea typeface="楷体" charset="-122"/>
              </a:rPr>
              <a:t>四门课程总分达到280分</a:t>
            </a:r>
            <a:r>
              <a:rPr lang="zh-CN" altLang="en-US" sz="2400" dirty="0">
                <a:solidFill>
                  <a:schemeClr val="bg1"/>
                </a:solidFill>
                <a:latin typeface="楷体" charset="-122"/>
                <a:ea typeface="楷体" charset="-122"/>
              </a:rPr>
              <a:t>即可。</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ppt_x</p:attrName>
                                        </p:attrNameLst>
                                      </p:cBhvr>
                                      <p:tavLst>
                                        <p:tav tm="0">
                                          <p:val>
                                            <p:strVal val="#ppt_x-.2"/>
                                          </p:val>
                                        </p:tav>
                                        <p:tav tm="100000">
                                          <p:val>
                                            <p:strVal val="#ppt_x"/>
                                          </p:val>
                                        </p:tav>
                                      </p:tavLst>
                                    </p:anim>
                                    <p:anim calcmode="lin" valueType="num">
                                      <p:cBhvr>
                                        <p:cTn id="8" dur="1000" fill="hold"/>
                                        <p:tgtEl>
                                          <p:spTgt spid="389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a40f1f23-8611-48d2-98b0-7e6390133eff}"/>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397c24cf-bafc-4ed8-967b-5caee0c9fe04}"/>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397c24cf-bafc-4ed8-967b-5caee0c9fe04}"/>
</p:tagLst>
</file>

<file path=ppt/theme/theme1.xml><?xml version="1.0" encoding="utf-8"?>
<a:theme xmlns:a="http://schemas.openxmlformats.org/drawingml/2006/main" name="演示文稿10">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演示文稿4">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yfyuv">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uyfgig">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uyofiu">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g8yo">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jkho">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lk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hgjdtj">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演示文稿3uhgfy">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演示文稿24rwyt">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演示oguugou">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ae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演示文稿vfyv">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hjiu">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1_天坛月色">
  <a:themeElements>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C0C0C0"/>
        </a:lt2>
        <a:accent1>
          <a:srgbClr val="93B090"/>
        </a:accent1>
        <a:accent2>
          <a:srgbClr val="CCECFF"/>
        </a:accent2>
        <a:accent3>
          <a:srgbClr val="AAB9CA"/>
        </a:accent3>
        <a:accent4>
          <a:srgbClr val="DCDCDC"/>
        </a:accent4>
        <a:accent5>
          <a:srgbClr val="C8D4C7"/>
        </a:accent5>
        <a:accent6>
          <a:srgbClr val="B7D3E5"/>
        </a:accent6>
        <a:hlink>
          <a:srgbClr val="FFFF66"/>
        </a:hlink>
        <a:folHlink>
          <a:srgbClr val="66FFFF"/>
        </a:folHlink>
      </a:clrScheme>
      <a:clrMap bg1="lt1" tx1="dk1" bg2="lt2" tx2="dk2" accent1="accent1" accent2="accent2" accent3="accent3" accent4="accent4" accent5="accent5" accent6="accent6" hlink="hlink" folHlink="folHlink"/>
    </a:extraClrScheme>
    <a:extraClrScheme>
      <a:clrScheme name="">
        <a:dk1>
          <a:srgbClr val="FFFFFF"/>
        </a:dk1>
        <a:lt1>
          <a:srgbClr val="7B7BA7"/>
        </a:lt1>
        <a:dk2>
          <a:srgbClr val="FFFF66"/>
        </a:dk2>
        <a:lt2>
          <a:srgbClr val="DDDDDD"/>
        </a:lt2>
        <a:accent1>
          <a:srgbClr val="78AE90"/>
        </a:accent1>
        <a:accent2>
          <a:srgbClr val="B8B8D0"/>
        </a:accent2>
        <a:accent3>
          <a:srgbClr val="BFBFD0"/>
        </a:accent3>
        <a:accent4>
          <a:srgbClr val="DCDCDC"/>
        </a:accent4>
        <a:accent5>
          <a:srgbClr val="BED3C7"/>
        </a:accent5>
        <a:accent6>
          <a:srgbClr val="A5A5BA"/>
        </a:accent6>
        <a:hlink>
          <a:srgbClr val="66FFCC"/>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00"/>
        </a:dk1>
        <a:lt1>
          <a:srgbClr val="6600CC"/>
        </a:lt1>
        <a:dk2>
          <a:srgbClr val="FFFFFF"/>
        </a:dk2>
        <a:lt2>
          <a:srgbClr val="DDDDDD"/>
        </a:lt2>
        <a:accent1>
          <a:srgbClr val="7296B6"/>
        </a:accent1>
        <a:accent2>
          <a:srgbClr val="FF6600"/>
        </a:accent2>
        <a:accent3>
          <a:srgbClr val="B9AAE2"/>
        </a:accent3>
        <a:accent4>
          <a:srgbClr val="DCDC00"/>
        </a:accent4>
        <a:accent5>
          <a:srgbClr val="BCC9D7"/>
        </a:accent5>
        <a:accent6>
          <a:srgbClr val="E55B00"/>
        </a:accent6>
        <a:hlink>
          <a:srgbClr val="99FFCC"/>
        </a:hlink>
        <a:folHlink>
          <a:srgbClr val="FFFFFF"/>
        </a:folHlink>
      </a:clrScheme>
      <a:clrMap bg1="lt1" tx1="dk1" bg2="lt2" tx2="dk2" accent1="accent1" accent2="accent2" accent3="accent3" accent4="accent4" accent5="accent5" accent6="accent6" hlink="hlink" folHlink="folHlink"/>
    </a:extraClrScheme>
    <a:extraClrScheme>
      <a:clrScheme name="">
        <a:dk1>
          <a:srgbClr val="FFFFFF"/>
        </a:dk1>
        <a:lt1>
          <a:srgbClr val="0099CC"/>
        </a:lt1>
        <a:dk2>
          <a:srgbClr val="CCECFF"/>
        </a:dk2>
        <a:lt2>
          <a:srgbClr val="DDDDDD"/>
        </a:lt2>
        <a:accent1>
          <a:srgbClr val="DD8A79"/>
        </a:accent1>
        <a:accent2>
          <a:srgbClr val="339966"/>
        </a:accent2>
        <a:accent3>
          <a:srgbClr val="AACAE2"/>
        </a:accent3>
        <a:accent4>
          <a:srgbClr val="DCDCDC"/>
        </a:accent4>
        <a:accent5>
          <a:srgbClr val="EBC4BE"/>
        </a:accent5>
        <a:accent6>
          <a:srgbClr val="2D895B"/>
        </a:accent6>
        <a:hlink>
          <a:srgbClr val="FFFF66"/>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FF"/>
        </a:dk1>
        <a:lt1>
          <a:srgbClr val="536DAD"/>
        </a:lt1>
        <a:dk2>
          <a:srgbClr val="66FF66"/>
        </a:dk2>
        <a:lt2>
          <a:srgbClr val="C0C0C0"/>
        </a:lt2>
        <a:accent1>
          <a:srgbClr val="C48AB6"/>
        </a:accent1>
        <a:accent2>
          <a:srgbClr val="FFCCFF"/>
        </a:accent2>
        <a:accent3>
          <a:srgbClr val="B4BBD3"/>
        </a:accent3>
        <a:accent4>
          <a:srgbClr val="DCDCDC"/>
        </a:accent4>
        <a:accent5>
          <a:srgbClr val="DEC4D7"/>
        </a:accent5>
        <a:accent6>
          <a:srgbClr val="E5B7E5"/>
        </a:accent6>
        <a:hlink>
          <a:srgbClr val="00FFFF"/>
        </a:hlink>
        <a:folHlink>
          <a:srgbClr val="FFFF66"/>
        </a:folHlink>
      </a:clrScheme>
      <a:clrMap bg1="lt1" tx1="dk1" bg2="lt2" tx2="dk2" accent1="accent1" accent2="accent2" accent3="accent3" accent4="accent4" accent5="accent5" accent6="accent6" hlink="hlink" folHlink="folHlink"/>
    </a:extraClrScheme>
    <a:extraClrScheme>
      <a:clrScheme name="">
        <a:dk1>
          <a:srgbClr val="FFFF00"/>
        </a:dk1>
        <a:lt1>
          <a:srgbClr val="996633"/>
        </a:lt1>
        <a:dk2>
          <a:srgbClr val="66FFFF"/>
        </a:dk2>
        <a:lt2>
          <a:srgbClr val="C0C0C0"/>
        </a:lt2>
        <a:accent1>
          <a:srgbClr val="CD7C73"/>
        </a:accent1>
        <a:accent2>
          <a:srgbClr val="B6B6CE"/>
        </a:accent2>
        <a:accent3>
          <a:srgbClr val="CAB9AD"/>
        </a:accent3>
        <a:accent4>
          <a:srgbClr val="DCDC00"/>
        </a:accent4>
        <a:accent5>
          <a:srgbClr val="E2BFBD"/>
        </a:accent5>
        <a:accent6>
          <a:srgbClr val="A3A3B8"/>
        </a:accent6>
        <a:hlink>
          <a:srgbClr val="000000"/>
        </a:hlink>
        <a:folHlink>
          <a:srgbClr val="CCECFF"/>
        </a:folHlink>
      </a:clrScheme>
      <a:clrMap bg1="lt1" tx1="dk1" bg2="lt2" tx2="dk2" accent1="accent1" accent2="accent2" accent3="accent3" accent4="accent4" accent5="accent5" accent6="accent6" hlink="hlink" folHlink="folHlink"/>
    </a:extraClrScheme>
    <a:extraClrScheme>
      <a:clrScheme name="">
        <a:dk1>
          <a:srgbClr val="FFFF66"/>
        </a:dk1>
        <a:lt1>
          <a:srgbClr val="008080"/>
        </a:lt1>
        <a:dk2>
          <a:srgbClr val="FFFF00"/>
        </a:dk2>
        <a:lt2>
          <a:srgbClr val="C0C0C0"/>
        </a:lt2>
        <a:accent1>
          <a:srgbClr val="859CC9"/>
        </a:accent1>
        <a:accent2>
          <a:srgbClr val="FFCCFF"/>
        </a:accent2>
        <a:accent3>
          <a:srgbClr val="AAC1C1"/>
        </a:accent3>
        <a:accent4>
          <a:srgbClr val="DCDC57"/>
        </a:accent4>
        <a:accent5>
          <a:srgbClr val="C3CBE0"/>
        </a:accent5>
        <a:accent6>
          <a:srgbClr val="E5B7E5"/>
        </a:accent6>
        <a:hlink>
          <a:srgbClr val="99FFCC"/>
        </a:hlink>
        <a:folHlink>
          <a:srgbClr val="CCE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两课ppt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1_天坛月色_2">
  <a:themeElements>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C0C0C0"/>
        </a:lt2>
        <a:accent1>
          <a:srgbClr val="93B090"/>
        </a:accent1>
        <a:accent2>
          <a:srgbClr val="CCECFF"/>
        </a:accent2>
        <a:accent3>
          <a:srgbClr val="AAB9CA"/>
        </a:accent3>
        <a:accent4>
          <a:srgbClr val="DCDCDC"/>
        </a:accent4>
        <a:accent5>
          <a:srgbClr val="C8D4C7"/>
        </a:accent5>
        <a:accent6>
          <a:srgbClr val="B7D3E5"/>
        </a:accent6>
        <a:hlink>
          <a:srgbClr val="FFFF66"/>
        </a:hlink>
        <a:folHlink>
          <a:srgbClr val="66FFFF"/>
        </a:folHlink>
      </a:clrScheme>
      <a:clrMap bg1="lt1" tx1="dk1" bg2="lt2" tx2="dk2" accent1="accent1" accent2="accent2" accent3="accent3" accent4="accent4" accent5="accent5" accent6="accent6" hlink="hlink" folHlink="folHlink"/>
    </a:extraClrScheme>
    <a:extraClrScheme>
      <a:clrScheme name="">
        <a:dk1>
          <a:srgbClr val="FFFFFF"/>
        </a:dk1>
        <a:lt1>
          <a:srgbClr val="7B7BA7"/>
        </a:lt1>
        <a:dk2>
          <a:srgbClr val="FFFF66"/>
        </a:dk2>
        <a:lt2>
          <a:srgbClr val="DDDDDD"/>
        </a:lt2>
        <a:accent1>
          <a:srgbClr val="78AE90"/>
        </a:accent1>
        <a:accent2>
          <a:srgbClr val="B8B8D0"/>
        </a:accent2>
        <a:accent3>
          <a:srgbClr val="BFBFD0"/>
        </a:accent3>
        <a:accent4>
          <a:srgbClr val="DCDCDC"/>
        </a:accent4>
        <a:accent5>
          <a:srgbClr val="BED3C7"/>
        </a:accent5>
        <a:accent6>
          <a:srgbClr val="A5A5BA"/>
        </a:accent6>
        <a:hlink>
          <a:srgbClr val="66FFCC"/>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00"/>
        </a:dk1>
        <a:lt1>
          <a:srgbClr val="6600CC"/>
        </a:lt1>
        <a:dk2>
          <a:srgbClr val="FFFFFF"/>
        </a:dk2>
        <a:lt2>
          <a:srgbClr val="DDDDDD"/>
        </a:lt2>
        <a:accent1>
          <a:srgbClr val="7296B6"/>
        </a:accent1>
        <a:accent2>
          <a:srgbClr val="FF6600"/>
        </a:accent2>
        <a:accent3>
          <a:srgbClr val="B9AAE2"/>
        </a:accent3>
        <a:accent4>
          <a:srgbClr val="DCDC00"/>
        </a:accent4>
        <a:accent5>
          <a:srgbClr val="BCC9D7"/>
        </a:accent5>
        <a:accent6>
          <a:srgbClr val="E55B00"/>
        </a:accent6>
        <a:hlink>
          <a:srgbClr val="99FFCC"/>
        </a:hlink>
        <a:folHlink>
          <a:srgbClr val="FFFFFF"/>
        </a:folHlink>
      </a:clrScheme>
      <a:clrMap bg1="lt1" tx1="dk1" bg2="lt2" tx2="dk2" accent1="accent1" accent2="accent2" accent3="accent3" accent4="accent4" accent5="accent5" accent6="accent6" hlink="hlink" folHlink="folHlink"/>
    </a:extraClrScheme>
    <a:extraClrScheme>
      <a:clrScheme name="">
        <a:dk1>
          <a:srgbClr val="FFFFFF"/>
        </a:dk1>
        <a:lt1>
          <a:srgbClr val="0099CC"/>
        </a:lt1>
        <a:dk2>
          <a:srgbClr val="CCECFF"/>
        </a:dk2>
        <a:lt2>
          <a:srgbClr val="DDDDDD"/>
        </a:lt2>
        <a:accent1>
          <a:srgbClr val="DD8A79"/>
        </a:accent1>
        <a:accent2>
          <a:srgbClr val="339966"/>
        </a:accent2>
        <a:accent3>
          <a:srgbClr val="AACAE2"/>
        </a:accent3>
        <a:accent4>
          <a:srgbClr val="DCDCDC"/>
        </a:accent4>
        <a:accent5>
          <a:srgbClr val="EBC4BE"/>
        </a:accent5>
        <a:accent6>
          <a:srgbClr val="2D895B"/>
        </a:accent6>
        <a:hlink>
          <a:srgbClr val="FFFF66"/>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FF"/>
        </a:dk1>
        <a:lt1>
          <a:srgbClr val="536DAD"/>
        </a:lt1>
        <a:dk2>
          <a:srgbClr val="66FF66"/>
        </a:dk2>
        <a:lt2>
          <a:srgbClr val="C0C0C0"/>
        </a:lt2>
        <a:accent1>
          <a:srgbClr val="C48AB6"/>
        </a:accent1>
        <a:accent2>
          <a:srgbClr val="FFCCFF"/>
        </a:accent2>
        <a:accent3>
          <a:srgbClr val="B4BBD3"/>
        </a:accent3>
        <a:accent4>
          <a:srgbClr val="DCDCDC"/>
        </a:accent4>
        <a:accent5>
          <a:srgbClr val="DEC4D7"/>
        </a:accent5>
        <a:accent6>
          <a:srgbClr val="E5B7E5"/>
        </a:accent6>
        <a:hlink>
          <a:srgbClr val="00FFFF"/>
        </a:hlink>
        <a:folHlink>
          <a:srgbClr val="FFFF66"/>
        </a:folHlink>
      </a:clrScheme>
      <a:clrMap bg1="lt1" tx1="dk1" bg2="lt2" tx2="dk2" accent1="accent1" accent2="accent2" accent3="accent3" accent4="accent4" accent5="accent5" accent6="accent6" hlink="hlink" folHlink="folHlink"/>
    </a:extraClrScheme>
    <a:extraClrScheme>
      <a:clrScheme name="">
        <a:dk1>
          <a:srgbClr val="FFFF00"/>
        </a:dk1>
        <a:lt1>
          <a:srgbClr val="996633"/>
        </a:lt1>
        <a:dk2>
          <a:srgbClr val="66FFFF"/>
        </a:dk2>
        <a:lt2>
          <a:srgbClr val="C0C0C0"/>
        </a:lt2>
        <a:accent1>
          <a:srgbClr val="CD7C73"/>
        </a:accent1>
        <a:accent2>
          <a:srgbClr val="B6B6CE"/>
        </a:accent2>
        <a:accent3>
          <a:srgbClr val="CAB9AD"/>
        </a:accent3>
        <a:accent4>
          <a:srgbClr val="DCDC00"/>
        </a:accent4>
        <a:accent5>
          <a:srgbClr val="E2BFBD"/>
        </a:accent5>
        <a:accent6>
          <a:srgbClr val="A3A3B8"/>
        </a:accent6>
        <a:hlink>
          <a:srgbClr val="000000"/>
        </a:hlink>
        <a:folHlink>
          <a:srgbClr val="CCECFF"/>
        </a:folHlink>
      </a:clrScheme>
      <a:clrMap bg1="lt1" tx1="dk1" bg2="lt2" tx2="dk2" accent1="accent1" accent2="accent2" accent3="accent3" accent4="accent4" accent5="accent5" accent6="accent6" hlink="hlink" folHlink="folHlink"/>
    </a:extraClrScheme>
    <a:extraClrScheme>
      <a:clrScheme name="">
        <a:dk1>
          <a:srgbClr val="FFFF66"/>
        </a:dk1>
        <a:lt1>
          <a:srgbClr val="008080"/>
        </a:lt1>
        <a:dk2>
          <a:srgbClr val="FFFF00"/>
        </a:dk2>
        <a:lt2>
          <a:srgbClr val="C0C0C0"/>
        </a:lt2>
        <a:accent1>
          <a:srgbClr val="859CC9"/>
        </a:accent1>
        <a:accent2>
          <a:srgbClr val="FFCCFF"/>
        </a:accent2>
        <a:accent3>
          <a:srgbClr val="AAC1C1"/>
        </a:accent3>
        <a:accent4>
          <a:srgbClr val="DCDC57"/>
        </a:accent4>
        <a:accent5>
          <a:srgbClr val="C3CBE0"/>
        </a:accent5>
        <a:accent6>
          <a:srgbClr val="E5B7E5"/>
        </a:accent6>
        <a:hlink>
          <a:srgbClr val="99FFCC"/>
        </a:hlink>
        <a:folHlink>
          <a:srgbClr val="CCE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演示文稿12">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演示文稿aat">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演示文稿2">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演示文稿5">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演示文稿9">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演示文稿3">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ljgb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南师大模板</Template>
  <TotalTime>0</TotalTime>
  <Words>1755</Words>
  <Application>WPS 演示</Application>
  <PresentationFormat>全屏显示(4:3)</PresentationFormat>
  <Paragraphs>263</Paragraphs>
  <Slides>21</Slides>
  <Notes>0</Notes>
  <HiddenSlides>0</HiddenSlides>
  <MMClips>0</MMClips>
  <ScaleCrop>false</ScaleCrop>
  <HeadingPairs>
    <vt:vector size="4" baseType="variant">
      <vt:variant>
        <vt:lpstr>主题</vt:lpstr>
      </vt:variant>
      <vt:variant>
        <vt:i4>25</vt:i4>
      </vt:variant>
      <vt:variant>
        <vt:lpstr>幻灯片标题</vt:lpstr>
      </vt:variant>
      <vt:variant>
        <vt:i4>21</vt:i4>
      </vt:variant>
    </vt:vector>
  </HeadingPairs>
  <TitlesOfParts>
    <vt:vector size="46" baseType="lpstr">
      <vt:lpstr>演示文稿10</vt:lpstr>
      <vt:lpstr>演示oguugou</vt:lpstr>
      <vt:lpstr>演示文稿12</vt:lpstr>
      <vt:lpstr>演示文稿aat</vt:lpstr>
      <vt:lpstr>演示文稿2</vt:lpstr>
      <vt:lpstr>演示文稿5</vt:lpstr>
      <vt:lpstr>演示文稿9</vt:lpstr>
      <vt:lpstr>演示文稿3</vt:lpstr>
      <vt:lpstr>ljgbl</vt:lpstr>
      <vt:lpstr>演示文稿4</vt:lpstr>
      <vt:lpstr>yfyuv</vt:lpstr>
      <vt:lpstr>uyfgig</vt:lpstr>
      <vt:lpstr>uyofiu</vt:lpstr>
      <vt:lpstr>g8yo</vt:lpstr>
      <vt:lpstr>jkho</vt:lpstr>
      <vt:lpstr>lkn</vt:lpstr>
      <vt:lpstr>hgjdtj</vt:lpstr>
      <vt:lpstr>演示文稿3uhgfy</vt:lpstr>
      <vt:lpstr>演示文稿24rwyt</vt:lpstr>
      <vt:lpstr>aee</vt:lpstr>
      <vt:lpstr>演示文稿vfyv</vt:lpstr>
      <vt:lpstr>hjiu</vt:lpstr>
      <vt:lpstr>1_天坛月色</vt:lpstr>
      <vt:lpstr>两课ppt模板</vt:lpstr>
      <vt:lpstr>1_天坛月色_2</vt:lpstr>
      <vt:lpstr>南京师范大学自学考试“专接本” 公共事业管理专业招生简章</vt:lpstr>
      <vt:lpstr>南京师范大学简介</vt:lpstr>
      <vt:lpstr>   南京师范大学目前拥有国家重点学科6个、国家重点（培育）学科3个，江苏高校优势学科10个，江苏省一级学科国家重点学科培育建设点5个，江苏省一级学科重点学科18个；学科已涉及哲、经、法、教、文、史、理、工、农、医、管、艺等门类。7个学科在全国第三轮学科评估中进入全国前十，3个学科跻身ESI全球前1%。</vt:lpstr>
      <vt:lpstr>幻灯片 4</vt:lpstr>
      <vt:lpstr>幻灯片 5</vt:lpstr>
      <vt:lpstr>幻灯片 6</vt:lpstr>
      <vt:lpstr>一、什么是自学考试“专接本”？</vt:lpstr>
      <vt:lpstr>幻灯片 8</vt:lpstr>
      <vt:lpstr>三、申请学位一定要英语四级成绩吗？</vt:lpstr>
      <vt:lpstr>四、公共事业管理专业 “专接本”对比“专转本”有哪些优势？</vt:lpstr>
      <vt:lpstr>幻灯片 11</vt:lpstr>
      <vt:lpstr>幻灯片 12</vt:lpstr>
      <vt:lpstr>幻灯片 13</vt:lpstr>
      <vt:lpstr>公共事业管理专业“专接本”课程设置</vt:lpstr>
      <vt:lpstr>幻灯片 15</vt:lpstr>
      <vt:lpstr>幻灯片 16</vt:lpstr>
      <vt:lpstr>幻灯片 17</vt:lpstr>
      <vt:lpstr>幻灯片 18</vt:lpstr>
      <vt:lpstr>幻灯片 19</vt:lpstr>
      <vt:lpstr>幻灯片 20</vt:lpstr>
      <vt:lpstr>幻灯片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南师大公管院专接本宣传</dc:title>
  <dc:creator>yg</dc:creator>
  <cp:lastModifiedBy>ljp</cp:lastModifiedBy>
  <cp:revision>372</cp:revision>
  <dcterms:created xsi:type="dcterms:W3CDTF">2009-09-03T02:44:00Z</dcterms:created>
  <dcterms:modified xsi:type="dcterms:W3CDTF">2020-05-14T06:21:34Z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y fmtid="{D5CDD505-2E9C-101B-9397-08002B2CF9AE}" pid="3" name="KSORubyTemplateID">
    <vt:lpwstr>13</vt:lpwstr>
  </property>
</Properties>
</file>